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58" r:id="rId4"/>
    <p:sldId id="256" r:id="rId5"/>
  </p:sldIdLst>
  <p:sldSz cx="12801600" cy="9601200" type="A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3" d="100"/>
          <a:sy n="5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332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220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308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021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860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74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84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464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51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416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56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CD732-7B09-4CE8-998D-53B51CFBCBB3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B0632-C6ED-40FF-9AFE-114FCBD90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62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60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0011" y="1294994"/>
            <a:ext cx="5238473" cy="1391841"/>
          </a:xfrm>
        </p:spPr>
        <p:txBody>
          <a:bodyPr>
            <a:normAutofit/>
          </a:bodyPr>
          <a:lstStyle/>
          <a:p>
            <a:r>
              <a:rPr lang="en-US" sz="6930" dirty="0">
                <a:solidFill>
                  <a:srgbClr val="FF0000"/>
                </a:solidFill>
              </a:rPr>
              <a:t>Expectations</a:t>
            </a:r>
            <a:endParaRPr lang="en-GB" sz="693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333" y="2471157"/>
            <a:ext cx="12210979" cy="45689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Zero tolerance for any unacceptable </a:t>
            </a:r>
            <a:r>
              <a:rPr lang="en-US" dirty="0" smtClean="0"/>
              <a:t>behaviour </a:t>
            </a:r>
            <a:r>
              <a:rPr lang="en-US" dirty="0"/>
              <a:t>in all technology </a:t>
            </a:r>
            <a:r>
              <a:rPr lang="en-US" dirty="0" smtClean="0"/>
              <a:t>lessons.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r>
              <a:rPr lang="en-US" dirty="0"/>
              <a:t>Any situations deemed unsafe inform the classroom teacher or technician straight away. </a:t>
            </a:r>
            <a:endParaRPr lang="en-US" dirty="0" smtClean="0"/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r>
              <a:rPr lang="en-US" dirty="0"/>
              <a:t>Well-presented neat </a:t>
            </a:r>
            <a:r>
              <a:rPr lang="en-US" dirty="0" smtClean="0"/>
              <a:t>work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r>
              <a:rPr lang="en-US" dirty="0"/>
              <a:t>Date and title underlined with a </a:t>
            </a:r>
            <a:r>
              <a:rPr lang="en-US" dirty="0" smtClean="0"/>
              <a:t>ruler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r>
              <a:rPr lang="en-US" dirty="0"/>
              <a:t>Separate each lessons work with a straight </a:t>
            </a:r>
            <a:r>
              <a:rPr lang="en-US" dirty="0" smtClean="0"/>
              <a:t>line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r>
              <a:rPr lang="en-US" dirty="0"/>
              <a:t>Ensure any work that has been stuck in has been stuck in neatly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836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000" y="1629559"/>
            <a:ext cx="6400800" cy="704513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Food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Fairtrade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Colours of chopping boards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Food Provenance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Transportation of food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 Tractor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Correct fridge and cooking temperatures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Rennet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Staple foods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Religions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Languages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cuisine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80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0471" y="127322"/>
            <a:ext cx="12523807" cy="93639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813132"/>
              </p:ext>
            </p:extLst>
          </p:nvPr>
        </p:nvGraphicFramePr>
        <p:xfrm>
          <a:off x="231333" y="499062"/>
          <a:ext cx="455656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913">
                  <a:extLst>
                    <a:ext uri="{9D8B030D-6E8A-4147-A177-3AD203B41FA5}">
                      <a16:colId xmlns:a16="http://schemas.microsoft.com/office/drawing/2014/main" val="506297275"/>
                    </a:ext>
                  </a:extLst>
                </a:gridCol>
                <a:gridCol w="3134652">
                  <a:extLst>
                    <a:ext uri="{9D8B030D-6E8A-4147-A177-3AD203B41FA5}">
                      <a16:colId xmlns:a16="http://schemas.microsoft.com/office/drawing/2014/main" val="4113374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Hygiene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prepare food in a clean way to stop food spoilage or poisoning occurring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201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 contamination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transfer of food spoilage/poisoning from one food to another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772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Provenance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foods and ingredients originally come from</a:t>
                      </a:r>
                    </a:p>
                    <a:p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4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security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ability of people to buy sufficient safe, nutritious and affordable food</a:t>
                      </a:r>
                    </a:p>
                    <a:p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20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Sustainability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Producing food in a way that can be maintained over a long period of time and protects the environment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2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Miles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food is being transported by air &amp; driven by lorries. This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creates food miles, carbon footprint, food waste </a:t>
                      </a:r>
                      <a:endParaRPr lang="en-GB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35627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93786" y="6974073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Bacterial Contamination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93786" y="8833584"/>
            <a:ext cx="4121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Key Terms </a:t>
            </a:r>
            <a:r>
              <a:rPr lang="en-GB" sz="1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Pathogens, Non-pathogens, Danger zone, Bacteria </a:t>
            </a:r>
          </a:p>
        </p:txBody>
      </p:sp>
      <p:sp>
        <p:nvSpPr>
          <p:cNvPr id="9" name="Rectangle 8"/>
          <p:cNvSpPr/>
          <p:nvPr/>
        </p:nvSpPr>
        <p:spPr>
          <a:xfrm>
            <a:off x="4922400" y="7324012"/>
            <a:ext cx="400277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• Micro-Organisms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that make food unsafe to eat and cause food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poisoning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are called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athogens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Danger zone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5°c to 63°c</a:t>
            </a:r>
          </a:p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Fridge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temp: 0c to 5c</a:t>
            </a:r>
          </a:p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Freezer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temp: -18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 to -24°c</a:t>
            </a:r>
          </a:p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• Re-heat/ cook raw food to at least 75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 to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kill bacteria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t="11913" b="-1292"/>
          <a:stretch/>
        </p:blipFill>
        <p:spPr>
          <a:xfrm>
            <a:off x="3444255" y="8258221"/>
            <a:ext cx="1336859" cy="1105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561" l="11420" r="88272"/>
                    </a14:imgEffect>
                  </a14:imgLayer>
                </a14:imgProps>
              </a:ext>
            </a:extLst>
          </a:blip>
          <a:srcRect l="16942" r="16198"/>
          <a:stretch/>
        </p:blipFill>
        <p:spPr>
          <a:xfrm>
            <a:off x="8222648" y="1647990"/>
            <a:ext cx="634462" cy="7378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483" y1="61751" x2="9483" y2="61751"/>
                        <a14:foregroundMark x1="47845" y1="54378" x2="47845" y2="54378"/>
                        <a14:foregroundMark x1="24138" y1="85714" x2="24138" y2="85714"/>
                        <a14:foregroundMark x1="31466" y1="86175" x2="31466" y2="86175"/>
                        <a14:foregroundMark x1="36638" y1="86636" x2="36638" y2="86636"/>
                        <a14:foregroundMark x1="46983" y1="86175" x2="46983" y2="86175"/>
                        <a14:foregroundMark x1="50862" y1="86175" x2="50862" y2="86175"/>
                        <a14:foregroundMark x1="59483" y1="83871" x2="59483" y2="83871"/>
                        <a14:foregroundMark x1="69397" y1="83871" x2="69397" y2="83871"/>
                        <a14:foregroundMark x1="75431" y1="76037" x2="75431" y2="76037"/>
                        <a14:foregroundMark x1="80172" y1="69585" x2="80172" y2="69585"/>
                        <a14:foregroundMark x1="80172" y1="63134" x2="80172" y2="63134"/>
                        <a14:foregroundMark x1="81034" y1="56221" x2="81034" y2="56221"/>
                        <a14:foregroundMark x1="86207" y1="48848" x2="86207" y2="48848"/>
                        <a14:foregroundMark x1="86207" y1="41935" x2="86207" y2="41935"/>
                        <a14:foregroundMark x1="87069" y1="35023" x2="87069" y2="35023"/>
                        <a14:foregroundMark x1="14224" y1="28571" x2="14224" y2="28571"/>
                        <a14:foregroundMark x1="21121" y1="21198" x2="21121" y2="21198"/>
                        <a14:foregroundMark x1="48707" y1="11060" x2="48707" y2="11060"/>
                        <a14:foregroundMark x1="57759" y1="7834" x2="57759" y2="7834"/>
                        <a14:foregroundMark x1="66810" y1="15668" x2="66810" y2="15668"/>
                        <a14:foregroundMark x1="8621" y1="53917" x2="8621" y2="53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9998" y="2850010"/>
            <a:ext cx="620746" cy="5806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r="15916"/>
          <a:stretch/>
        </p:blipFill>
        <p:spPr>
          <a:xfrm>
            <a:off x="5005280" y="558995"/>
            <a:ext cx="483336" cy="5780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80097" y="233350"/>
            <a:ext cx="339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Sustainability &amp; Environment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6534" y1="12265" x2="26534" y2="12265"/>
                        <a14:foregroundMark x1="26534" y1="12265" x2="26534" y2="12265"/>
                        <a14:foregroundMark x1="32897" y1="5327" x2="32897" y2="5327"/>
                        <a14:foregroundMark x1="32897" y1="5327" x2="32897" y2="5327"/>
                        <a14:foregroundMark x1="42464" y1="3357" x2="42464" y2="3357"/>
                        <a14:foregroundMark x1="42644" y1="3357" x2="42644" y2="3357"/>
                        <a14:foregroundMark x1="53159" y1="2283" x2="53159" y2="2283"/>
                        <a14:foregroundMark x1="53294" y1="2283" x2="53294" y2="2283"/>
                        <a14:foregroundMark x1="63493" y1="3178" x2="63493" y2="3178"/>
                        <a14:foregroundMark x1="71886" y1="7028" x2="71886" y2="7028"/>
                        <a14:foregroundMark x1="71886" y1="7028" x2="71886" y2="7028"/>
                        <a14:foregroundMark x1="76354" y1="11459" x2="76354" y2="11459"/>
                        <a14:foregroundMark x1="76354" y1="11459" x2="76354" y2="11459"/>
                        <a14:foregroundMark x1="84386" y1="15488" x2="84386" y2="15488"/>
                        <a14:foregroundMark x1="88583" y1="20994" x2="88583" y2="20994"/>
                        <a14:foregroundMark x1="85469" y1="23590" x2="85469" y2="23590"/>
                        <a14:foregroundMark x1="86236" y1="26992" x2="86236" y2="26992"/>
                        <a14:foregroundMark x1="86417" y1="26992" x2="86417" y2="26992"/>
                        <a14:foregroundMark x1="91381" y1="34333" x2="91381" y2="34333"/>
                        <a14:foregroundMark x1="14305" y1="18532" x2="14305" y2="18532"/>
                        <a14:foregroundMark x1="12319" y1="23456" x2="12319" y2="23456"/>
                        <a14:foregroundMark x1="11507" y1="26679" x2="11507" y2="26679"/>
                        <a14:foregroundMark x1="4106" y1="34825" x2="4106" y2="34825"/>
                        <a14:foregroundMark x1="5009" y1="47851" x2="5009" y2="47851"/>
                        <a14:foregroundMark x1="94901" y1="47851" x2="94901" y2="47851"/>
                        <a14:foregroundMark x1="92464" y1="54745" x2="92464" y2="54745"/>
                        <a14:foregroundMark x1="88132" y1="63205" x2="88132" y2="63205"/>
                        <a14:foregroundMark x1="84883" y1="71620" x2="84883" y2="71620"/>
                        <a14:foregroundMark x1="82401" y1="76723" x2="82401" y2="76723"/>
                        <a14:foregroundMark x1="74639" y1="81289" x2="74639" y2="81289"/>
                        <a14:foregroundMark x1="65388" y1="86661" x2="65388" y2="86661"/>
                        <a14:foregroundMark x1="57310" y1="88362" x2="57310" y2="88362"/>
                        <a14:foregroundMark x1="51444" y1="88809" x2="51444" y2="88809"/>
                        <a14:foregroundMark x1="39982" y1="86661" x2="39982" y2="86661"/>
                        <a14:foregroundMark x1="34251" y1="85139" x2="34251" y2="85139"/>
                        <a14:foregroundMark x1="30551" y1="85452" x2="30551" y2="85452"/>
                        <a14:foregroundMark x1="20984" y1="80528" x2="20984" y2="80528"/>
                        <a14:foregroundMark x1="18818" y1="73187" x2="18818" y2="73187"/>
                        <a14:foregroundMark x1="21435" y1="81289" x2="21435" y2="81289"/>
                        <a14:foregroundMark x1="8123" y1="64100" x2="8123" y2="64100"/>
                        <a14:foregroundMark x1="6724" y1="60743" x2="6724" y2="60743"/>
                        <a14:foregroundMark x1="6588" y1="60877" x2="6588" y2="60877"/>
                        <a14:backgroundMark x1="28249" y1="11459" x2="28249" y2="11459"/>
                        <a14:backgroundMark x1="76218" y1="13474" x2="76218" y2="13474"/>
                        <a14:backgroundMark x1="86868" y1="74396" x2="86868" y2="74396"/>
                        <a14:backgroundMark x1="65975" y1="90689" x2="65975" y2="90689"/>
                        <a14:backgroundMark x1="18818" y1="80528" x2="18818" y2="805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8619" y="2934719"/>
            <a:ext cx="652195" cy="65749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463878" y="520666"/>
            <a:ext cx="36939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Fairtrade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promotes better prices, decent working conditions, local sustainability, and fair terms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trade 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farmers and workers in developing countries.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93786" y="1633854"/>
            <a:ext cx="332921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Tractor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covers: Animal welfare, food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safety, traceability and environmental protection.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Experts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check that food is farmed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prepared to a good standard.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247" y="2833798"/>
            <a:ext cx="28386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solidFill>
                  <a:srgbClr val="CDD5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Fairtrade </a:t>
            </a:r>
            <a:r>
              <a:rPr lang="en-GB" sz="1400" dirty="0" smtClean="0">
                <a:solidFill>
                  <a:srgbClr val="00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Red Tractor </a:t>
            </a:r>
            <a:r>
              <a:rPr lang="en-GB" sz="1400" dirty="0" smtClean="0">
                <a:solidFill>
                  <a:srgbClr val="CDD5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Soil Association </a:t>
            </a:r>
            <a:r>
              <a:rPr lang="en-GB" sz="1400" dirty="0" smtClean="0">
                <a:solidFill>
                  <a:srgbClr val="00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Freedom food </a:t>
            </a:r>
            <a:r>
              <a:rPr lang="en-GB" sz="1400" dirty="0" smtClean="0">
                <a:solidFill>
                  <a:srgbClr val="CDD5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Carbon footprint </a:t>
            </a:r>
            <a:r>
              <a:rPr lang="en-GB" sz="1400" dirty="0" smtClean="0">
                <a:solidFill>
                  <a:srgbClr val="CDD5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Sustainability </a:t>
            </a:r>
            <a:r>
              <a:rPr lang="en-GB" sz="1400" dirty="0" smtClean="0">
                <a:solidFill>
                  <a:srgbClr val="00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Food miles </a:t>
            </a:r>
          </a:p>
          <a:p>
            <a:r>
              <a:rPr lang="en-GB" sz="1400" dirty="0" smtClean="0">
                <a:solidFill>
                  <a:srgbClr val="00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Animal welfare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99481" y="410741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Packaging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99481" y="4500743"/>
            <a:ext cx="39991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Food labels are used to show different things,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they protect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consumer and manufacturer by giving certain information by law: </a:t>
            </a:r>
            <a:endParaRPr lang="en-GB" sz="1400" dirty="0"/>
          </a:p>
        </p:txBody>
      </p:sp>
      <p:sp>
        <p:nvSpPr>
          <p:cNvPr id="21" name="Rectangle 20"/>
          <p:cNvSpPr/>
          <p:nvPr/>
        </p:nvSpPr>
        <p:spPr>
          <a:xfrm>
            <a:off x="4940474" y="5239407"/>
            <a:ext cx="39446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Name and description of food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product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Ingredients list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weight or volume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Storage 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●Name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and address of food manufacturer distributor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Place of origin of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How to prepare and cook the product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Allergy warnings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Additives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Shelf-life,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use-by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and best before dates </a:t>
            </a:r>
            <a:endParaRPr lang="en-GB" sz="1200" dirty="0"/>
          </a:p>
        </p:txBody>
      </p:sp>
      <p:sp>
        <p:nvSpPr>
          <p:cNvPr id="2" name="Rectangle 1"/>
          <p:cNvSpPr/>
          <p:nvPr/>
        </p:nvSpPr>
        <p:spPr>
          <a:xfrm>
            <a:off x="150471" y="127322"/>
            <a:ext cx="3313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Year 8 Knowledge Organiser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02972" y="253099"/>
            <a:ext cx="3999116" cy="37502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900017" y="4080557"/>
            <a:ext cx="3999116" cy="2799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65786" y="3854394"/>
            <a:ext cx="2211197" cy="186689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946350" y="233350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Wheat into Flour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94539" y="541127"/>
            <a:ext cx="3573851" cy="35394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Stage 1:</a:t>
            </a:r>
            <a:r>
              <a:rPr lang="en-GB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Harvest</a:t>
            </a:r>
          </a:p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When the wheat grains ripen, combine harvesters are used to cut the plants and separate the grains from the rest of the plant. </a:t>
            </a:r>
          </a:p>
          <a:p>
            <a:r>
              <a:rPr lang="en-GB" sz="1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Stage 2:</a:t>
            </a:r>
            <a:r>
              <a:rPr lang="en-GB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u="sng" dirty="0">
                <a:latin typeface="Arial" panose="020B0604020202020204" pitchFamily="34" charset="0"/>
                <a:cs typeface="Arial" panose="020B0604020202020204" pitchFamily="34" charset="0"/>
              </a:rPr>
              <a:t>Cleaning and storage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wheat grains are then cleaned and stored until they are ready to be milled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1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Stage 3</a:t>
            </a:r>
            <a:r>
              <a:rPr lang="en-GB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400" u="sng" dirty="0">
                <a:latin typeface="Arial" panose="020B0604020202020204" pitchFamily="34" charset="0"/>
                <a:cs typeface="Arial" panose="020B0604020202020204" pitchFamily="34" charset="0"/>
              </a:rPr>
              <a:t>Milling the grain to produce flour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wheat grains are then cleaned and stored until they are ready to be milled. The main nutrients are held under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aleurone and bran layers. The germ is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responsible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for the reproduction of the grain if it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were to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be planted and grown again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998936" y="253100"/>
            <a:ext cx="3569454" cy="56188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1"/>
          <a:srcRect l="22039" t="1582" r="36905" b="81823"/>
          <a:stretch/>
        </p:blipFill>
        <p:spPr>
          <a:xfrm>
            <a:off x="9116467" y="4361097"/>
            <a:ext cx="1223540" cy="13463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6" name="TextBox 35"/>
          <p:cNvSpPr txBox="1"/>
          <p:nvPr/>
        </p:nvSpPr>
        <p:spPr>
          <a:xfrm>
            <a:off x="228588" y="5016087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Cheese Making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28588" y="5299876"/>
            <a:ext cx="455931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Curds are separated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the liquid whey by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coagulating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milk,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curds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are then used in the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cheese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making process</a:t>
            </a:r>
            <a:endParaRPr lang="en-GB" sz="1400" b="1" dirty="0"/>
          </a:p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Rennet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is used to help separate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milk into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curds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whey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and to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help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set the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cheese</a:t>
            </a:r>
          </a:p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When cheese is made, there are two types of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micro-organisms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used – bacteria  and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moulds</a:t>
            </a:r>
          </a:p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Non-pathogenic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bacteria does not cause food poisoning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is used in a variety of food products such as cheese</a:t>
            </a:r>
            <a:r>
              <a:rPr lang="en-GB" sz="1400" dirty="0" smtClean="0">
                <a:solidFill>
                  <a:srgbClr val="E2A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Milk is pasteurised, this sterilisation process starts to irradiate pathogenic bacteria, heating to 72°c makes milk safe to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drink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1333" y="5003408"/>
            <a:ext cx="4556565" cy="31895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96843" y1="58537" x2="96843" y2="58537"/>
                        <a14:foregroundMark x1="93799" y1="52033" x2="93799" y2="52033"/>
                        <a14:foregroundMark x1="93799" y1="52033" x2="93799" y2="52033"/>
                      </a14:backgroundRemoval>
                    </a14:imgEffect>
                  </a14:imgLayer>
                </a14:imgProps>
              </a:ext>
            </a:extLst>
          </a:blip>
          <a:srcRect r="13090"/>
          <a:stretch/>
        </p:blipFill>
        <p:spPr>
          <a:xfrm>
            <a:off x="9066295" y="8803306"/>
            <a:ext cx="3512025" cy="560360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8994539" y="6164377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Food Spoilage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994539" y="6436482"/>
            <a:ext cx="362104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Enzymes cause foods like fruit to ripen, change the texture, alter the flavour and alter the smell </a:t>
            </a:r>
          </a:p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Yeast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targets foods that contain a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amount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 sugar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 They settle on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grow, ferment the sugar e.g. in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fruit.</a:t>
            </a:r>
          </a:p>
          <a:p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Enzymic browning can be prevented by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cooking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putting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the food into cold water,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adding acid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like lemon or orange juice and blanching</a:t>
            </a:r>
          </a:p>
          <a:p>
            <a:endParaRPr lang="en-GB" sz="1400" dirty="0">
              <a:solidFill>
                <a:srgbClr val="5395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 smtClean="0">
              <a:solidFill>
                <a:srgbClr val="B73E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 smtClean="0">
              <a:solidFill>
                <a:srgbClr val="B73E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994538" y="6100713"/>
            <a:ext cx="3583781" cy="3262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4902972" y="6983707"/>
            <a:ext cx="3999116" cy="23799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 rot="16200000">
            <a:off x="2415728" y="8372419"/>
            <a:ext cx="12971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Chopping </a:t>
            </a:r>
          </a:p>
          <a:p>
            <a:r>
              <a:rPr lang="en-GB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Board </a:t>
            </a:r>
          </a:p>
          <a:p>
            <a:r>
              <a:rPr lang="en-GB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Coding</a:t>
            </a:r>
            <a:endParaRPr lang="en-GB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44538" y="8644522"/>
            <a:ext cx="147275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Student 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Username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GB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STURTON3 </a:t>
            </a:r>
          </a:p>
          <a:p>
            <a:pPr>
              <a:spcAft>
                <a:spcPts val="0"/>
              </a:spcAft>
            </a:pPr>
            <a:r>
              <a:rPr lang="en-GB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Student 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Password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STUDENT3</a:t>
            </a:r>
            <a:r>
              <a:rPr lang="en-GB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173" y="8616461"/>
            <a:ext cx="698585" cy="8354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5" name="Rectangle 54"/>
          <p:cNvSpPr/>
          <p:nvPr/>
        </p:nvSpPr>
        <p:spPr>
          <a:xfrm>
            <a:off x="150471" y="8201198"/>
            <a:ext cx="24737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Online </a:t>
            </a:r>
            <a:r>
              <a:rPr lang="en-GB" sz="11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textbook</a:t>
            </a:r>
          </a:p>
          <a:p>
            <a:pPr>
              <a:spcAft>
                <a:spcPts val="0"/>
              </a:spcAft>
            </a:pPr>
            <a:r>
              <a:rPr lang="en-GB" sz="11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</a:t>
            </a:r>
            <a:r>
              <a:rPr lang="en-GB" sz="11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://www.illuminate.digital/aqafood/</a:t>
            </a:r>
          </a:p>
        </p:txBody>
      </p:sp>
    </p:spTree>
    <p:extLst>
      <p:ext uri="{BB962C8B-B14F-4D97-AF65-F5344CB8AC3E}">
        <p14:creationId xmlns:p14="http://schemas.microsoft.com/office/powerpoint/2010/main" val="391390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</TotalTime>
  <Words>648</Words>
  <Application>Microsoft Office PowerPoint</Application>
  <PresentationFormat>A3 Paper (297x420 mm)</PresentationFormat>
  <Paragraphs>77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Expectations</vt:lpstr>
      <vt:lpstr>PowerPoint Presentation</vt:lpstr>
      <vt:lpstr>PowerPoint Presentation</vt:lpstr>
    </vt:vector>
  </TitlesOfParts>
  <Company>Turton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S. Parker</dc:creator>
  <cp:lastModifiedBy>S. Parker</cp:lastModifiedBy>
  <cp:revision>11</cp:revision>
  <cp:lastPrinted>2021-05-28T08:01:01Z</cp:lastPrinted>
  <dcterms:created xsi:type="dcterms:W3CDTF">2018-04-20T11:33:31Z</dcterms:created>
  <dcterms:modified xsi:type="dcterms:W3CDTF">2021-05-28T08:01:18Z</dcterms:modified>
</cp:coreProperties>
</file>