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9906000" cy="6858000" type="A4"/>
  <p:notesSz cx="6889750" cy="100218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6196"/>
    <a:srgbClr val="CC6600"/>
    <a:srgbClr val="EE6E50"/>
    <a:srgbClr val="D867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809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9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87A0D-26EE-4877-9564-2F031781F867}" type="datetimeFigureOut">
              <a:rPr lang="en-GB" smtClean="0"/>
              <a:t>04/03/2024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D06A-301C-477C-8967-A0EF085AA9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5694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87A0D-26EE-4877-9564-2F031781F867}" type="datetimeFigureOut">
              <a:rPr lang="en-GB" smtClean="0"/>
              <a:t>04/03/2024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D06A-301C-477C-8967-A0EF085AA9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7074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87A0D-26EE-4877-9564-2F031781F867}" type="datetimeFigureOut">
              <a:rPr lang="en-GB" smtClean="0"/>
              <a:t>04/03/2024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D06A-301C-477C-8967-A0EF085AA9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6663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87A0D-26EE-4877-9564-2F031781F867}" type="datetimeFigureOut">
              <a:rPr lang="en-GB" smtClean="0"/>
              <a:t>04/03/2024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D06A-301C-477C-8967-A0EF085AA9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6094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87A0D-26EE-4877-9564-2F031781F867}" type="datetimeFigureOut">
              <a:rPr lang="en-GB" smtClean="0"/>
              <a:t>04/03/2024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D06A-301C-477C-8967-A0EF085AA9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5585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87A0D-26EE-4877-9564-2F031781F867}" type="datetimeFigureOut">
              <a:rPr lang="en-GB" smtClean="0"/>
              <a:t>04/03/2024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D06A-301C-477C-8967-A0EF085AA9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506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87A0D-26EE-4877-9564-2F031781F867}" type="datetimeFigureOut">
              <a:rPr lang="en-GB" smtClean="0"/>
              <a:t>04/03/2024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D06A-301C-477C-8967-A0EF085AA9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9602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87A0D-26EE-4877-9564-2F031781F867}" type="datetimeFigureOut">
              <a:rPr lang="en-GB" smtClean="0"/>
              <a:t>04/03/2024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D06A-301C-477C-8967-A0EF085AA9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9917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87A0D-26EE-4877-9564-2F031781F867}" type="datetimeFigureOut">
              <a:rPr lang="en-GB" smtClean="0"/>
              <a:t>04/03/2024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D06A-301C-477C-8967-A0EF085AA9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7140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87A0D-26EE-4877-9564-2F031781F867}" type="datetimeFigureOut">
              <a:rPr lang="en-GB" smtClean="0"/>
              <a:t>04/03/2024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D06A-301C-477C-8967-A0EF085AA9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0818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87A0D-26EE-4877-9564-2F031781F867}" type="datetimeFigureOut">
              <a:rPr lang="en-GB" smtClean="0"/>
              <a:t>04/03/2024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D06A-301C-477C-8967-A0EF085AA9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8842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487A0D-26EE-4877-9564-2F031781F867}" type="datetimeFigureOut">
              <a:rPr lang="en-GB" smtClean="0"/>
              <a:t>04/03/2024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C9D06A-301C-477C-8967-A0EF085AA9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4282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12" Type="http://schemas.openxmlformats.org/officeDocument/2006/relationships/image" Target="../media/image11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jpg"/><Relationship Id="rId9" Type="http://schemas.openxmlformats.org/officeDocument/2006/relationships/image" Target="../media/image8.gif"/><Relationship Id="rId14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jp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96332" y="3776234"/>
            <a:ext cx="45833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Physical Landscapes in the UK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6200232"/>
              </p:ext>
            </p:extLst>
          </p:nvPr>
        </p:nvGraphicFramePr>
        <p:xfrm>
          <a:off x="0" y="0"/>
          <a:ext cx="909810" cy="2056493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638138">
                  <a:extLst>
                    <a:ext uri="{9D8B030D-6E8A-4147-A177-3AD203B41FA5}">
                      <a16:colId xmlns:a16="http://schemas.microsoft.com/office/drawing/2014/main" val="3895076131"/>
                    </a:ext>
                  </a:extLst>
                </a:gridCol>
                <a:gridCol w="271672">
                  <a:extLst>
                    <a:ext uri="{9D8B030D-6E8A-4147-A177-3AD203B41FA5}">
                      <a16:colId xmlns:a16="http://schemas.microsoft.com/office/drawing/2014/main" val="2021761812"/>
                    </a:ext>
                  </a:extLst>
                </a:gridCol>
              </a:tblGrid>
              <a:tr h="226700">
                <a:tc gridSpan="2">
                  <a:txBody>
                    <a:bodyPr/>
                    <a:lstStyle/>
                    <a:p>
                      <a:r>
                        <a:rPr lang="en-GB" sz="800" dirty="0"/>
                        <a:t>Relief of the UK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2688637"/>
                  </a:ext>
                </a:extLst>
              </a:tr>
              <a:tr h="874416">
                <a:tc gridSpan="2">
                  <a:txBody>
                    <a:bodyPr/>
                    <a:lstStyle/>
                    <a:p>
                      <a:r>
                        <a:rPr lang="en-GB" sz="800" dirty="0"/>
                        <a:t>Relief</a:t>
                      </a:r>
                      <a:r>
                        <a:rPr lang="en-GB" sz="800" baseline="0" dirty="0"/>
                        <a:t> of the UK can </a:t>
                      </a:r>
                      <a:r>
                        <a:rPr lang="en-GB" sz="800" baseline="0"/>
                        <a:t>be divided </a:t>
                      </a:r>
                      <a:r>
                        <a:rPr lang="en-GB" sz="800" baseline="0" dirty="0"/>
                        <a:t>into uplands and lowlands. Each have their own characteristics. </a:t>
                      </a:r>
                      <a:endParaRPr lang="en-GB" sz="8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152494"/>
                  </a:ext>
                </a:extLst>
              </a:tr>
              <a:tr h="210507">
                <a:tc gridSpan="2">
                  <a:txBody>
                    <a:bodyPr/>
                    <a:lstStyle/>
                    <a:p>
                      <a:r>
                        <a:rPr lang="en-GB" sz="700" b="1" dirty="0"/>
                        <a:t>Key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GB" sz="80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5836374"/>
                  </a:ext>
                </a:extLst>
              </a:tr>
              <a:tr h="124145">
                <a:tc rowSpan="3">
                  <a:txBody>
                    <a:bodyPr/>
                    <a:lstStyle/>
                    <a:p>
                      <a:r>
                        <a:rPr lang="en-GB" sz="700" b="1" dirty="0"/>
                        <a:t>Lowlands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3644485"/>
                  </a:ext>
                </a:extLst>
              </a:tr>
              <a:tr h="12414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6688979"/>
                  </a:ext>
                </a:extLst>
              </a:tr>
              <a:tr h="12414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2992270"/>
                  </a:ext>
                </a:extLst>
              </a:tr>
              <a:tr h="124145">
                <a:tc rowSpan="3">
                  <a:txBody>
                    <a:bodyPr/>
                    <a:lstStyle/>
                    <a:p>
                      <a:r>
                        <a:rPr lang="en-GB" sz="700" b="1" dirty="0"/>
                        <a:t>Uplands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3974920"/>
                  </a:ext>
                </a:extLst>
              </a:tr>
              <a:tr h="12414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4677241"/>
                  </a:ext>
                </a:extLst>
              </a:tr>
              <a:tr h="12414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00" dirty="0"/>
                    </a:p>
                  </a:txBody>
                  <a:tcPr>
                    <a:solidFill>
                      <a:srgbClr val="CC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262734"/>
                  </a:ext>
                </a:extLst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0181125"/>
              </p:ext>
            </p:extLst>
          </p:nvPr>
        </p:nvGraphicFramePr>
        <p:xfrm>
          <a:off x="2861260" y="4303444"/>
          <a:ext cx="4762284" cy="100076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793714">
                  <a:extLst>
                    <a:ext uri="{9D8B030D-6E8A-4147-A177-3AD203B41FA5}">
                      <a16:colId xmlns:a16="http://schemas.microsoft.com/office/drawing/2014/main" val="3577825765"/>
                    </a:ext>
                  </a:extLst>
                </a:gridCol>
                <a:gridCol w="793714">
                  <a:extLst>
                    <a:ext uri="{9D8B030D-6E8A-4147-A177-3AD203B41FA5}">
                      <a16:colId xmlns:a16="http://schemas.microsoft.com/office/drawing/2014/main" val="932983946"/>
                    </a:ext>
                  </a:extLst>
                </a:gridCol>
                <a:gridCol w="793714">
                  <a:extLst>
                    <a:ext uri="{9D8B030D-6E8A-4147-A177-3AD203B41FA5}">
                      <a16:colId xmlns:a16="http://schemas.microsoft.com/office/drawing/2014/main" val="463692365"/>
                    </a:ext>
                  </a:extLst>
                </a:gridCol>
                <a:gridCol w="793714">
                  <a:extLst>
                    <a:ext uri="{9D8B030D-6E8A-4147-A177-3AD203B41FA5}">
                      <a16:colId xmlns:a16="http://schemas.microsoft.com/office/drawing/2014/main" val="2739382953"/>
                    </a:ext>
                  </a:extLst>
                </a:gridCol>
                <a:gridCol w="793714">
                  <a:extLst>
                    <a:ext uri="{9D8B030D-6E8A-4147-A177-3AD203B41FA5}">
                      <a16:colId xmlns:a16="http://schemas.microsoft.com/office/drawing/2014/main" val="1844929552"/>
                    </a:ext>
                  </a:extLst>
                </a:gridCol>
                <a:gridCol w="793714">
                  <a:extLst>
                    <a:ext uri="{9D8B030D-6E8A-4147-A177-3AD203B41FA5}">
                      <a16:colId xmlns:a16="http://schemas.microsoft.com/office/drawing/2014/main" val="2034912748"/>
                    </a:ext>
                  </a:extLst>
                </a:gridCol>
              </a:tblGrid>
              <a:tr h="196136">
                <a:tc gridSpan="6">
                  <a:txBody>
                    <a:bodyPr/>
                    <a:lstStyle/>
                    <a:p>
                      <a:pPr algn="ctr"/>
                      <a:r>
                        <a:rPr lang="en-GB" sz="800" dirty="0"/>
                        <a:t>Mechanical Weathering Example: Freeze-thaw weathering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5666500"/>
                  </a:ext>
                </a:extLst>
              </a:tr>
              <a:tr h="787401">
                <a:tc>
                  <a:txBody>
                    <a:bodyPr/>
                    <a:lstStyle/>
                    <a:p>
                      <a:pPr algn="l"/>
                      <a:r>
                        <a:rPr lang="en-GB" sz="800" b="1" dirty="0"/>
                        <a:t>Stage One</a:t>
                      </a:r>
                      <a:r>
                        <a:rPr lang="en-GB" sz="800" b="1" baseline="0" dirty="0"/>
                        <a:t> </a:t>
                      </a:r>
                    </a:p>
                    <a:p>
                      <a:pPr algn="l"/>
                      <a:endParaRPr lang="en-GB" sz="500" dirty="0"/>
                    </a:p>
                    <a:p>
                      <a:pPr algn="l"/>
                      <a:r>
                        <a:rPr lang="en-GB" sz="700" dirty="0"/>
                        <a:t>Water seeps into</a:t>
                      </a:r>
                      <a:r>
                        <a:rPr lang="en-GB" sz="700" baseline="0" dirty="0"/>
                        <a:t> cracks and fractures in the rock. </a:t>
                      </a:r>
                      <a:endParaRPr lang="en-GB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GB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b="1" dirty="0"/>
                        <a:t>Stage Two</a:t>
                      </a:r>
                      <a:r>
                        <a:rPr lang="en-GB" sz="800" b="1" baseline="0" dirty="0"/>
                        <a:t> </a:t>
                      </a:r>
                      <a:endParaRPr lang="en-GB" sz="500" dirty="0"/>
                    </a:p>
                    <a:p>
                      <a:pPr algn="l"/>
                      <a:r>
                        <a:rPr lang="en-GB" sz="700" dirty="0"/>
                        <a:t>When</a:t>
                      </a:r>
                      <a:r>
                        <a:rPr lang="en-GB" sz="700" baseline="0" dirty="0"/>
                        <a:t> the water freezes, it expands about 9%. This wedges apart the rock</a:t>
                      </a:r>
                      <a:r>
                        <a:rPr lang="en-GB" sz="800" baseline="0" dirty="0"/>
                        <a:t>.</a:t>
                      </a:r>
                      <a:endParaRPr lang="en-GB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GB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b="1" dirty="0"/>
                        <a:t>Stage Three</a:t>
                      </a:r>
                    </a:p>
                    <a:p>
                      <a:pPr algn="l"/>
                      <a:endParaRPr lang="en-GB" sz="500" dirty="0"/>
                    </a:p>
                    <a:p>
                      <a:pPr algn="l"/>
                      <a:r>
                        <a:rPr lang="en-GB" sz="700" dirty="0"/>
                        <a:t>With repeated freeze-thaw cycles,</a:t>
                      </a:r>
                      <a:r>
                        <a:rPr lang="en-GB" sz="700" baseline="0" dirty="0"/>
                        <a:t> the rock breaks off.</a:t>
                      </a:r>
                      <a:endParaRPr lang="en-GB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GB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0170844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64" b="7471"/>
          <a:stretch/>
        </p:blipFill>
        <p:spPr>
          <a:xfrm>
            <a:off x="944033" y="14472"/>
            <a:ext cx="1677033" cy="2023946"/>
          </a:xfrm>
          <a:prstGeom prst="rect">
            <a:avLst/>
          </a:prstGeom>
          <a:ln>
            <a:noFill/>
          </a:ln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8" t="9688" r="66506" b="34813"/>
          <a:stretch/>
        </p:blipFill>
        <p:spPr>
          <a:xfrm>
            <a:off x="3740181" y="4528526"/>
            <a:ext cx="655551" cy="74037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88" t="10414" r="34366" b="33870"/>
          <a:stretch/>
        </p:blipFill>
        <p:spPr>
          <a:xfrm>
            <a:off x="5306395" y="4566457"/>
            <a:ext cx="637973" cy="720524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68" t="9833" r="1457" b="32793"/>
          <a:stretch/>
        </p:blipFill>
        <p:spPr>
          <a:xfrm>
            <a:off x="6856804" y="4528526"/>
            <a:ext cx="651244" cy="78763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639799" y="14471"/>
            <a:ext cx="701379" cy="1077218"/>
          </a:xfrm>
          <a:prstGeom prst="wedgeRectCallout">
            <a:avLst>
              <a:gd name="adj1" fmla="val -72692"/>
              <a:gd name="adj2" fmla="val 21505"/>
            </a:avLst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800" b="1" dirty="0">
                <a:solidFill>
                  <a:sysClr val="windowText" lastClr="000000"/>
                </a:solidFill>
              </a:rPr>
              <a:t>Areas +600m: Peaks and ridges cold, misty and snow</a:t>
            </a:r>
            <a:r>
              <a:rPr lang="en-GB" sz="800" b="1" dirty="0"/>
              <a:t> common.</a:t>
            </a:r>
          </a:p>
          <a:p>
            <a:r>
              <a:rPr lang="en-GB" sz="800" b="1" dirty="0">
                <a:solidFill>
                  <a:sysClr val="windowText" lastClr="000000"/>
                </a:solidFill>
              </a:rPr>
              <a:t>i.e. Scotland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641923" y="1084310"/>
            <a:ext cx="701379" cy="954107"/>
          </a:xfrm>
          <a:prstGeom prst="wedgeRectCallout">
            <a:avLst>
              <a:gd name="adj1" fmla="val -71087"/>
              <a:gd name="adj2" fmla="val -5474"/>
            </a:avLst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800" b="1" dirty="0">
                <a:solidFill>
                  <a:sysClr val="windowText" lastClr="000000"/>
                </a:solidFill>
              </a:rPr>
              <a:t>Areas -200m: Flat or rolling hills. Warmer weather. </a:t>
            </a:r>
          </a:p>
          <a:p>
            <a:r>
              <a:rPr lang="en-GB" sz="800" b="1" dirty="0">
                <a:solidFill>
                  <a:sysClr val="windowText" lastClr="000000"/>
                </a:solidFill>
              </a:rPr>
              <a:t>i.e. Fens</a:t>
            </a:r>
          </a:p>
        </p:txBody>
      </p:sp>
      <p:graphicFrame>
        <p:nvGraphicFramePr>
          <p:cNvPr id="28" name="Tab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9938174"/>
              </p:ext>
            </p:extLst>
          </p:nvPr>
        </p:nvGraphicFramePr>
        <p:xfrm>
          <a:off x="3368843" y="-5292"/>
          <a:ext cx="2117559" cy="2130389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41170">
                  <a:extLst>
                    <a:ext uri="{9D8B030D-6E8A-4147-A177-3AD203B41FA5}">
                      <a16:colId xmlns:a16="http://schemas.microsoft.com/office/drawing/2014/main" val="225023838"/>
                    </a:ext>
                  </a:extLst>
                </a:gridCol>
                <a:gridCol w="1576389">
                  <a:extLst>
                    <a:ext uri="{9D8B030D-6E8A-4147-A177-3AD203B41FA5}">
                      <a16:colId xmlns:a16="http://schemas.microsoft.com/office/drawing/2014/main" val="3203318287"/>
                    </a:ext>
                  </a:extLst>
                </a:gridCol>
              </a:tblGrid>
              <a:tr h="218770">
                <a:tc gridSpan="2">
                  <a:txBody>
                    <a:bodyPr/>
                    <a:lstStyle/>
                    <a:p>
                      <a:pPr algn="ctr"/>
                      <a:r>
                        <a:rPr lang="en-GB" sz="800" dirty="0"/>
                        <a:t>Types of Erosion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6780912"/>
                  </a:ext>
                </a:extLst>
              </a:tr>
              <a:tr h="343782">
                <a:tc gridSpan="2">
                  <a:txBody>
                    <a:bodyPr/>
                    <a:lstStyle/>
                    <a:p>
                      <a:pPr algn="ctr"/>
                      <a:r>
                        <a:rPr lang="en-GB" sz="800" b="1" dirty="0"/>
                        <a:t>The break down and transport of rocks – smooth, round and sorted.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5599503"/>
                  </a:ext>
                </a:extLst>
              </a:tr>
              <a:tr h="343782">
                <a:tc>
                  <a:txBody>
                    <a:bodyPr/>
                    <a:lstStyle/>
                    <a:p>
                      <a:r>
                        <a:rPr lang="en-GB" sz="700" b="1" dirty="0"/>
                        <a:t>Attrition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Rocks that</a:t>
                      </a:r>
                      <a:r>
                        <a:rPr lang="en-GB" sz="800" baseline="0" dirty="0"/>
                        <a:t> bash together to become smooth/smaller.</a:t>
                      </a:r>
                      <a:endParaRPr lang="en-GB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5750743"/>
                  </a:ext>
                </a:extLst>
              </a:tr>
              <a:tr h="343782">
                <a:tc>
                  <a:txBody>
                    <a:bodyPr/>
                    <a:lstStyle/>
                    <a:p>
                      <a:r>
                        <a:rPr lang="en-GB" sz="700" b="1" dirty="0"/>
                        <a:t>Solution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A</a:t>
                      </a:r>
                      <a:r>
                        <a:rPr lang="en-GB" sz="800" baseline="0" dirty="0"/>
                        <a:t> chemical reaction that dissolves rocks.</a:t>
                      </a:r>
                      <a:endParaRPr lang="en-GB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3234103"/>
                  </a:ext>
                </a:extLst>
              </a:tr>
              <a:tr h="343782">
                <a:tc>
                  <a:txBody>
                    <a:bodyPr/>
                    <a:lstStyle/>
                    <a:p>
                      <a:r>
                        <a:rPr lang="en-GB" sz="700" b="1" dirty="0"/>
                        <a:t>Abrasion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700" dirty="0"/>
                        <a:t>Rocks hurled at the base of a cliff</a:t>
                      </a:r>
                      <a:r>
                        <a:rPr lang="en-GB" sz="700" baseline="0" dirty="0"/>
                        <a:t> to break pieces apart or scraped against the banks and bed of a river. </a:t>
                      </a:r>
                      <a:endParaRPr lang="en-GB" sz="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566616"/>
                  </a:ext>
                </a:extLst>
              </a:tr>
              <a:tr h="468793">
                <a:tc>
                  <a:txBody>
                    <a:bodyPr/>
                    <a:lstStyle/>
                    <a:p>
                      <a:r>
                        <a:rPr lang="en-GB" sz="700" b="1" dirty="0"/>
                        <a:t>Hydraulic Action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700" dirty="0"/>
                        <a:t>Water enters</a:t>
                      </a:r>
                      <a:r>
                        <a:rPr lang="en-GB" sz="700" baseline="0" dirty="0"/>
                        <a:t> cracks in the cliff, or river bank, air compresses, causing the crack to expand.</a:t>
                      </a:r>
                      <a:endParaRPr lang="en-GB" sz="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7289413"/>
                  </a:ext>
                </a:extLst>
              </a:tr>
            </a:tbl>
          </a:graphicData>
        </a:graphic>
      </p:graphicFrame>
      <p:graphicFrame>
        <p:nvGraphicFramePr>
          <p:cNvPr id="31" name="Table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5784757"/>
              </p:ext>
            </p:extLst>
          </p:nvPr>
        </p:nvGraphicFramePr>
        <p:xfrm>
          <a:off x="5518900" y="-1"/>
          <a:ext cx="2083379" cy="205649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664858">
                  <a:extLst>
                    <a:ext uri="{9D8B030D-6E8A-4147-A177-3AD203B41FA5}">
                      <a16:colId xmlns:a16="http://schemas.microsoft.com/office/drawing/2014/main" val="225023838"/>
                    </a:ext>
                  </a:extLst>
                </a:gridCol>
                <a:gridCol w="1418521">
                  <a:extLst>
                    <a:ext uri="{9D8B030D-6E8A-4147-A177-3AD203B41FA5}">
                      <a16:colId xmlns:a16="http://schemas.microsoft.com/office/drawing/2014/main" val="3203318287"/>
                    </a:ext>
                  </a:extLst>
                </a:gridCol>
              </a:tblGrid>
              <a:tr h="218112">
                <a:tc gridSpan="2">
                  <a:txBody>
                    <a:bodyPr/>
                    <a:lstStyle/>
                    <a:p>
                      <a:pPr algn="ctr"/>
                      <a:r>
                        <a:rPr lang="en-GB" sz="800" dirty="0"/>
                        <a:t>Types of Transportation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6780912"/>
                  </a:ext>
                </a:extLst>
              </a:tr>
              <a:tr h="342749">
                <a:tc gridSpan="2">
                  <a:txBody>
                    <a:bodyPr/>
                    <a:lstStyle/>
                    <a:p>
                      <a:pPr algn="ctr"/>
                      <a:r>
                        <a:rPr lang="en-GB" sz="800" b="1" dirty="0"/>
                        <a:t>A</a:t>
                      </a:r>
                      <a:r>
                        <a:rPr lang="en-GB" sz="800" b="1" baseline="0" dirty="0"/>
                        <a:t> n</a:t>
                      </a:r>
                      <a:r>
                        <a:rPr lang="en-GB" sz="800" b="1" dirty="0"/>
                        <a:t>atural</a:t>
                      </a:r>
                      <a:r>
                        <a:rPr lang="en-GB" sz="800" b="1" baseline="0" dirty="0"/>
                        <a:t> process by which eroded material is carried/transported. </a:t>
                      </a:r>
                      <a:endParaRPr lang="en-GB" sz="800" b="1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5599503"/>
                  </a:ext>
                </a:extLst>
              </a:tr>
              <a:tr h="342749">
                <a:tc>
                  <a:txBody>
                    <a:bodyPr/>
                    <a:lstStyle/>
                    <a:p>
                      <a:r>
                        <a:rPr lang="en-GB" sz="800" b="1" dirty="0"/>
                        <a:t>Solution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Minerals dissolve in water and are carried along.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5750743"/>
                  </a:ext>
                </a:extLst>
              </a:tr>
              <a:tr h="342749">
                <a:tc>
                  <a:txBody>
                    <a:bodyPr/>
                    <a:lstStyle/>
                    <a:p>
                      <a:r>
                        <a:rPr lang="en-GB" sz="800" b="1" dirty="0"/>
                        <a:t>Suspension 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Sediment is carried along in the flow of the water.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3234103"/>
                  </a:ext>
                </a:extLst>
              </a:tr>
              <a:tr h="342749">
                <a:tc>
                  <a:txBody>
                    <a:bodyPr/>
                    <a:lstStyle/>
                    <a:p>
                      <a:r>
                        <a:rPr lang="en-GB" sz="800" b="1" dirty="0"/>
                        <a:t>Saltation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Pebbles that</a:t>
                      </a:r>
                      <a:r>
                        <a:rPr lang="en-GB" sz="800" baseline="0" dirty="0"/>
                        <a:t> bounce along the sea/river bed.</a:t>
                      </a:r>
                      <a:endParaRPr lang="en-GB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566616"/>
                  </a:ext>
                </a:extLst>
              </a:tr>
              <a:tr h="467384">
                <a:tc>
                  <a:txBody>
                    <a:bodyPr/>
                    <a:lstStyle/>
                    <a:p>
                      <a:r>
                        <a:rPr lang="en-GB" sz="800" b="1" dirty="0"/>
                        <a:t>Traction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800" dirty="0"/>
                        <a:t>Boulders that roll along a river/sea bed by the</a:t>
                      </a:r>
                      <a:r>
                        <a:rPr lang="en-GB" sz="800" baseline="0" dirty="0"/>
                        <a:t> force of the flowing water.</a:t>
                      </a:r>
                      <a:endParaRPr lang="en-GB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7289413"/>
                  </a:ext>
                </a:extLst>
              </a:tr>
            </a:tbl>
          </a:graphicData>
        </a:graphic>
      </p:graphicFrame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2201704"/>
              </p:ext>
            </p:extLst>
          </p:nvPr>
        </p:nvGraphicFramePr>
        <p:xfrm>
          <a:off x="7642276" y="-5290"/>
          <a:ext cx="2263723" cy="348379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263723">
                  <a:extLst>
                    <a:ext uri="{9D8B030D-6E8A-4147-A177-3AD203B41FA5}">
                      <a16:colId xmlns:a16="http://schemas.microsoft.com/office/drawing/2014/main" val="3203318287"/>
                    </a:ext>
                  </a:extLst>
                </a:gridCol>
              </a:tblGrid>
              <a:tr h="199737">
                <a:tc>
                  <a:txBody>
                    <a:bodyPr/>
                    <a:lstStyle/>
                    <a:p>
                      <a:pPr algn="ctr"/>
                      <a:r>
                        <a:rPr lang="en-GB" sz="800" dirty="0"/>
                        <a:t>Mass Movement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6780912"/>
                  </a:ext>
                </a:extLst>
              </a:tr>
              <a:tr h="42800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/>
                        <a:t>A large movement of soil and rock debris that</a:t>
                      </a:r>
                      <a:r>
                        <a:rPr lang="en-GB" sz="800" b="1" baseline="0" dirty="0"/>
                        <a:t> moves </a:t>
                      </a:r>
                      <a:r>
                        <a:rPr lang="en-GB" sz="800" b="1" dirty="0"/>
                        <a:t>down slopes in response to the pull of gravity in a vertical direction.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2952396"/>
                  </a:ext>
                </a:extLst>
              </a:tr>
              <a:tr h="770414">
                <a:tc>
                  <a:txBody>
                    <a:bodyPr/>
                    <a:lstStyle/>
                    <a:p>
                      <a:r>
                        <a:rPr lang="en-GB" sz="800" dirty="0"/>
                        <a:t>                                                                  Rock slides           </a:t>
                      </a:r>
                    </a:p>
                    <a:p>
                      <a:r>
                        <a:rPr lang="en-GB" sz="800" dirty="0"/>
                        <a:t>                                                                  occur when</a:t>
                      </a:r>
                    </a:p>
                    <a:p>
                      <a:r>
                        <a:rPr lang="en-GB" sz="800" dirty="0"/>
                        <a:t>                                                                  there is a</a:t>
                      </a:r>
                    </a:p>
                    <a:p>
                      <a:r>
                        <a:rPr lang="en-GB" sz="800" dirty="0"/>
                        <a:t>                                                                  failure along</a:t>
                      </a:r>
                    </a:p>
                    <a:p>
                      <a:r>
                        <a:rPr lang="en-GB" sz="800" baseline="0" dirty="0"/>
                        <a:t>                                                                  the bedding</a:t>
                      </a:r>
                    </a:p>
                    <a:p>
                      <a:r>
                        <a:rPr lang="en-GB" sz="800" baseline="0" dirty="0"/>
                        <a:t>                                                                  plane.</a:t>
                      </a:r>
                      <a:endParaRPr lang="en-GB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5750743"/>
                  </a:ext>
                </a:extLst>
              </a:tr>
              <a:tr h="542143">
                <a:tc>
                  <a:txBody>
                    <a:bodyPr/>
                    <a:lstStyle/>
                    <a:p>
                      <a:r>
                        <a:rPr lang="en-GB" sz="800" dirty="0"/>
                        <a:t>                                    Slumping occurs when there is</a:t>
                      </a:r>
                    </a:p>
                    <a:p>
                      <a:r>
                        <a:rPr lang="en-GB" sz="800" dirty="0"/>
                        <a:t>                                       a downward rotation of</a:t>
                      </a:r>
                    </a:p>
                    <a:p>
                      <a:r>
                        <a:rPr lang="en-GB" sz="800" dirty="0"/>
                        <a:t>                                                  sections of cliff. Often</a:t>
                      </a:r>
                    </a:p>
                    <a:p>
                      <a:r>
                        <a:rPr lang="en-GB" sz="800" dirty="0"/>
                        <a:t>                                               occur after heavy rain.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6715363"/>
                  </a:ext>
                </a:extLst>
              </a:tr>
              <a:tr h="971125">
                <a:tc>
                  <a:txBody>
                    <a:bodyPr/>
                    <a:lstStyle/>
                    <a:p>
                      <a:r>
                        <a:rPr lang="en-GB" sz="800" dirty="0"/>
                        <a:t>                                      Rockfall is the rapid free fall</a:t>
                      </a:r>
                    </a:p>
                    <a:p>
                      <a:r>
                        <a:rPr lang="en-GB" sz="800" dirty="0"/>
                        <a:t>                                             of rock from a steep cliff</a:t>
                      </a:r>
                    </a:p>
                    <a:p>
                      <a:r>
                        <a:rPr lang="en-GB" sz="800" dirty="0"/>
                        <a:t>                                             face because</a:t>
                      </a:r>
                      <a:r>
                        <a:rPr lang="en-GB" sz="800" baseline="0" dirty="0"/>
                        <a:t> of gravity.</a:t>
                      </a:r>
                      <a:endParaRPr lang="en-GB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3234103"/>
                  </a:ext>
                </a:extLst>
              </a:tr>
              <a:tr h="440029">
                <a:tc>
                  <a:txBody>
                    <a:bodyPr/>
                    <a:lstStyle/>
                    <a:p>
                      <a:pPr algn="ctr"/>
                      <a:endParaRPr lang="en-GB" sz="8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0299769"/>
                  </a:ext>
                </a:extLst>
              </a:tr>
            </a:tbl>
          </a:graphicData>
        </a:graphic>
      </p:graphicFrame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3343E0CD-1D35-4F0C-BF14-29AFBD6460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1724793"/>
              </p:ext>
            </p:extLst>
          </p:nvPr>
        </p:nvGraphicFramePr>
        <p:xfrm>
          <a:off x="3359911" y="2067523"/>
          <a:ext cx="2126489" cy="14630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735839">
                  <a:extLst>
                    <a:ext uri="{9D8B030D-6E8A-4147-A177-3AD203B41FA5}">
                      <a16:colId xmlns:a16="http://schemas.microsoft.com/office/drawing/2014/main" val="3895076131"/>
                    </a:ext>
                  </a:extLst>
                </a:gridCol>
                <a:gridCol w="1390650">
                  <a:extLst>
                    <a:ext uri="{9D8B030D-6E8A-4147-A177-3AD203B41FA5}">
                      <a16:colId xmlns:a16="http://schemas.microsoft.com/office/drawing/2014/main" val="280136274"/>
                    </a:ext>
                  </a:extLst>
                </a:gridCol>
              </a:tblGrid>
              <a:tr h="201752">
                <a:tc gridSpan="2">
                  <a:txBody>
                    <a:bodyPr/>
                    <a:lstStyle/>
                    <a:p>
                      <a:pPr algn="ctr"/>
                      <a:r>
                        <a:rPr lang="en-GB" sz="800" dirty="0"/>
                        <a:t>Types of Weathering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2688637"/>
                  </a:ext>
                </a:extLst>
              </a:tr>
              <a:tr h="317039">
                <a:tc gridSpan="2">
                  <a:txBody>
                    <a:bodyPr/>
                    <a:lstStyle/>
                    <a:p>
                      <a:pPr algn="ctr"/>
                      <a:r>
                        <a:rPr lang="en-GB" sz="800" b="1" u="none" baseline="0" dirty="0"/>
                        <a:t>Weathering is the breakdown of rocks where they are.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152494"/>
                  </a:ext>
                </a:extLst>
              </a:tr>
              <a:tr h="432326">
                <a:tc>
                  <a:txBody>
                    <a:bodyPr/>
                    <a:lstStyle/>
                    <a:p>
                      <a:pPr algn="ctr"/>
                      <a:r>
                        <a:rPr lang="en-GB" sz="800" b="1" u="none" baseline="0" dirty="0"/>
                        <a:t>Biological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u="none" baseline="0" dirty="0"/>
                        <a:t>Breakdown of rock by plants and animals e.g. roots pushing rocks apart.</a:t>
                      </a:r>
                      <a:endParaRPr lang="en-GB" sz="800" b="0" u="none" baseline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9601852"/>
                  </a:ext>
                </a:extLst>
              </a:tr>
              <a:tr h="432326">
                <a:tc>
                  <a:txBody>
                    <a:bodyPr/>
                    <a:lstStyle/>
                    <a:p>
                      <a:pPr algn="ctr"/>
                      <a:r>
                        <a:rPr lang="en-GB" sz="800" b="1" u="none" baseline="0" dirty="0"/>
                        <a:t>Mechanical 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u="none" baseline="0" dirty="0"/>
                        <a:t>Breakdown of rock without changing its chemical composition e.g. freeze thaw </a:t>
                      </a:r>
                      <a:endParaRPr lang="en-GB" sz="800" b="0" u="none" baseline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3756147"/>
                  </a:ext>
                </a:extLst>
              </a:tr>
            </a:tbl>
          </a:graphicData>
        </a:graphic>
      </p:graphicFrame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54447207-971C-49BD-B63A-C064F9EBEA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3147805"/>
              </p:ext>
            </p:extLst>
          </p:nvPr>
        </p:nvGraphicFramePr>
        <p:xfrm>
          <a:off x="18482" y="4298343"/>
          <a:ext cx="2823907" cy="6705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823907">
                  <a:extLst>
                    <a:ext uri="{9D8B030D-6E8A-4147-A177-3AD203B41FA5}">
                      <a16:colId xmlns:a16="http://schemas.microsoft.com/office/drawing/2014/main" val="309138094"/>
                    </a:ext>
                  </a:extLst>
                </a:gridCol>
              </a:tblGrid>
              <a:tr h="199873">
                <a:tc>
                  <a:txBody>
                    <a:bodyPr/>
                    <a:lstStyle/>
                    <a:p>
                      <a:pPr algn="ctr"/>
                      <a:r>
                        <a:rPr lang="en-GB" sz="800" b="1" dirty="0"/>
                        <a:t>How do waves form?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735833"/>
                  </a:ext>
                </a:extLst>
              </a:tr>
              <a:tr h="285533">
                <a:tc>
                  <a:txBody>
                    <a:bodyPr/>
                    <a:lstStyle/>
                    <a:p>
                      <a:pPr algn="ctr"/>
                      <a:r>
                        <a:rPr lang="en-GB" sz="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Waves are created by wind blowing over the surface of the sea. As the wind blows over the sea, friction is created - producing a swell in the water.</a:t>
                      </a:r>
                      <a:endParaRPr lang="en-GB" sz="800" b="1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335249"/>
                  </a:ext>
                </a:extLst>
              </a:tr>
            </a:tbl>
          </a:graphicData>
        </a:graphic>
      </p:graphicFrame>
      <p:pic>
        <p:nvPicPr>
          <p:cNvPr id="35" name="Picture 34">
            <a:extLst>
              <a:ext uri="{FF2B5EF4-FFF2-40B4-BE49-F238E27FC236}">
                <a16:creationId xmlns:a16="http://schemas.microsoft.com/office/drawing/2014/main" id="{5AD9C753-AA8A-43AD-B5E1-2EF2693047E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67"/>
          <a:stretch/>
        </p:blipFill>
        <p:spPr>
          <a:xfrm>
            <a:off x="0" y="5810249"/>
            <a:ext cx="2842826" cy="1031543"/>
          </a:xfrm>
          <a:prstGeom prst="rect">
            <a:avLst/>
          </a:prstGeom>
        </p:spPr>
      </p:pic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E85B1E7A-25C0-4FA8-8FFB-D6EA57D41B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8797225"/>
              </p:ext>
            </p:extLst>
          </p:nvPr>
        </p:nvGraphicFramePr>
        <p:xfrm>
          <a:off x="18482" y="4967910"/>
          <a:ext cx="2815668" cy="10668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09138094"/>
                    </a:ext>
                  </a:extLst>
                </a:gridCol>
                <a:gridCol w="2607388">
                  <a:extLst>
                    <a:ext uri="{9D8B030D-6E8A-4147-A177-3AD203B41FA5}">
                      <a16:colId xmlns:a16="http://schemas.microsoft.com/office/drawing/2014/main" val="1690621086"/>
                    </a:ext>
                  </a:extLst>
                </a:gridCol>
              </a:tblGrid>
              <a:tr h="138913">
                <a:tc gridSpan="2">
                  <a:txBody>
                    <a:bodyPr/>
                    <a:lstStyle/>
                    <a:p>
                      <a:pPr algn="ctr"/>
                      <a:r>
                        <a:rPr lang="en-GB" sz="800" b="1" dirty="0"/>
                        <a:t>Why do waves break?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735833"/>
                  </a:ext>
                </a:extLst>
              </a:tr>
              <a:tr h="138913">
                <a:tc>
                  <a:txBody>
                    <a:bodyPr/>
                    <a:lstStyle/>
                    <a:p>
                      <a:pPr algn="ctr"/>
                      <a:r>
                        <a:rPr lang="en-GB" sz="8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Waves start out at sea.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0079287"/>
                  </a:ext>
                </a:extLst>
              </a:tr>
              <a:tr h="138913">
                <a:tc>
                  <a:txBody>
                    <a:bodyPr/>
                    <a:lstStyle/>
                    <a:p>
                      <a:pPr algn="ctr"/>
                      <a:r>
                        <a:rPr lang="en-GB" sz="800" b="1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 waves approaches the shore, friction slows the base.</a:t>
                      </a:r>
                      <a:endParaRPr lang="en-GB" sz="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0774378"/>
                  </a:ext>
                </a:extLst>
              </a:tr>
              <a:tr h="138913">
                <a:tc>
                  <a:txBody>
                    <a:bodyPr/>
                    <a:lstStyle/>
                    <a:p>
                      <a:pPr algn="ctr"/>
                      <a:r>
                        <a:rPr lang="en-GB" sz="800" b="1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This causes the orbit to become elliptical.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357781"/>
                  </a:ext>
                </a:extLst>
              </a:tr>
              <a:tr h="138913">
                <a:tc>
                  <a:txBody>
                    <a:bodyPr/>
                    <a:lstStyle/>
                    <a:p>
                      <a:pPr algn="ctr"/>
                      <a:r>
                        <a:rPr lang="en-GB" sz="800" b="1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GB" sz="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Until the top of the wave breaks over. </a:t>
                      </a:r>
                      <a:endParaRPr lang="en-GB" sz="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4031417"/>
                  </a:ext>
                </a:extLst>
              </a:tr>
            </a:tbl>
          </a:graphicData>
        </a:graphic>
      </p:graphicFrame>
      <p:pic>
        <p:nvPicPr>
          <p:cNvPr id="38" name="Picture 37">
            <a:extLst>
              <a:ext uri="{FF2B5EF4-FFF2-40B4-BE49-F238E27FC236}">
                <a16:creationId xmlns:a16="http://schemas.microsoft.com/office/drawing/2014/main" id="{FE3C4965-DC5F-4027-83F8-7058AF5CE2B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5950" y="6229606"/>
            <a:ext cx="1906329" cy="608142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EFBF948E-2A8D-4381-B731-9DF340FCD2D3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3380" y="6248400"/>
            <a:ext cx="1874092" cy="589349"/>
          </a:xfrm>
          <a:prstGeom prst="rect">
            <a:avLst/>
          </a:prstGeom>
        </p:spPr>
      </p:pic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E6F6E313-E7C9-4194-B52F-85FE54197B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0977338"/>
              </p:ext>
            </p:extLst>
          </p:nvPr>
        </p:nvGraphicFramePr>
        <p:xfrm>
          <a:off x="3784012" y="5338518"/>
          <a:ext cx="3828900" cy="8839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914450">
                  <a:extLst>
                    <a:ext uri="{9D8B030D-6E8A-4147-A177-3AD203B41FA5}">
                      <a16:colId xmlns:a16="http://schemas.microsoft.com/office/drawing/2014/main" val="309138094"/>
                    </a:ext>
                  </a:extLst>
                </a:gridCol>
                <a:gridCol w="1914450">
                  <a:extLst>
                    <a:ext uri="{9D8B030D-6E8A-4147-A177-3AD203B41FA5}">
                      <a16:colId xmlns:a16="http://schemas.microsoft.com/office/drawing/2014/main" val="334158572"/>
                    </a:ext>
                  </a:extLst>
                </a:gridCol>
              </a:tblGrid>
              <a:tr h="175990">
                <a:tc gridSpan="2">
                  <a:txBody>
                    <a:bodyPr/>
                    <a:lstStyle/>
                    <a:p>
                      <a:pPr algn="ctr"/>
                      <a:r>
                        <a:rPr lang="en-GB" sz="800" b="1" dirty="0"/>
                        <a:t>Types of Waves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735833"/>
                  </a:ext>
                </a:extLst>
              </a:tr>
              <a:tr h="175990">
                <a:tc>
                  <a:txBody>
                    <a:bodyPr/>
                    <a:lstStyle/>
                    <a:p>
                      <a:pPr algn="ctr"/>
                      <a:r>
                        <a:rPr lang="en-GB" sz="800" b="1" dirty="0"/>
                        <a:t>Constructive Waves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1" dirty="0"/>
                        <a:t>Destructive Waves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335249"/>
                  </a:ext>
                </a:extLst>
              </a:tr>
              <a:tr h="377121">
                <a:tc>
                  <a:txBody>
                    <a:bodyPr/>
                    <a:lstStyle/>
                    <a:p>
                      <a:pPr algn="ctr"/>
                      <a:r>
                        <a:rPr lang="en-GB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This wave has a </a:t>
                      </a:r>
                      <a:r>
                        <a:rPr lang="en-GB" sz="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swash that is stronger</a:t>
                      </a:r>
                      <a:r>
                        <a:rPr lang="en-GB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than the backwash. This therefore builds up the coast.</a:t>
                      </a:r>
                      <a:endParaRPr lang="en-GB" sz="800" b="1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This wave has a </a:t>
                      </a:r>
                      <a:r>
                        <a:rPr lang="en-GB" sz="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backwash that is stronger</a:t>
                      </a:r>
                      <a:r>
                        <a:rPr lang="en-GB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than the swash. This therefore erodes the coast.</a:t>
                      </a:r>
                      <a:endParaRPr lang="en-GB" sz="800" b="1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8082835"/>
                  </a:ext>
                </a:extLst>
              </a:tr>
            </a:tbl>
          </a:graphicData>
        </a:graphic>
      </p:graphicFrame>
      <p:graphicFrame>
        <p:nvGraphicFramePr>
          <p:cNvPr id="42" name="Table 41">
            <a:extLst>
              <a:ext uri="{FF2B5EF4-FFF2-40B4-BE49-F238E27FC236}">
                <a16:creationId xmlns:a16="http://schemas.microsoft.com/office/drawing/2014/main" id="{D5F21351-27D0-43D0-8F24-2E1623F6B5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9055550"/>
              </p:ext>
            </p:extLst>
          </p:nvPr>
        </p:nvGraphicFramePr>
        <p:xfrm>
          <a:off x="2853022" y="5338517"/>
          <a:ext cx="920357" cy="153878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920357">
                  <a:extLst>
                    <a:ext uri="{9D8B030D-6E8A-4147-A177-3AD203B41FA5}">
                      <a16:colId xmlns:a16="http://schemas.microsoft.com/office/drawing/2014/main" val="309138094"/>
                    </a:ext>
                  </a:extLst>
                </a:gridCol>
              </a:tblGrid>
              <a:tr h="228144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GB" sz="800" b="1" dirty="0"/>
                        <a:t>Size of waves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735833"/>
                  </a:ext>
                </a:extLst>
              </a:tr>
              <a:tr h="1271087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GB" sz="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Affected by: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Fetch how far the wave has travelled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Strength of the wind. 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How long the wind has been blowing for.</a:t>
                      </a:r>
                      <a:endParaRPr lang="en-GB" sz="800" b="1" dirty="0"/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335249"/>
                  </a:ext>
                </a:extLst>
              </a:tr>
            </a:tbl>
          </a:graphicData>
        </a:graphic>
      </p:graphicFrame>
      <p:graphicFrame>
        <p:nvGraphicFramePr>
          <p:cNvPr id="44" name="Table 43">
            <a:extLst>
              <a:ext uri="{FF2B5EF4-FFF2-40B4-BE49-F238E27FC236}">
                <a16:creationId xmlns:a16="http://schemas.microsoft.com/office/drawing/2014/main" id="{86B4834C-1DAB-4C4C-80B8-7E65783FFD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1592777"/>
              </p:ext>
            </p:extLst>
          </p:nvPr>
        </p:nvGraphicFramePr>
        <p:xfrm>
          <a:off x="7661391" y="3054404"/>
          <a:ext cx="2219891" cy="149923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917515">
                  <a:extLst>
                    <a:ext uri="{9D8B030D-6E8A-4147-A177-3AD203B41FA5}">
                      <a16:colId xmlns:a16="http://schemas.microsoft.com/office/drawing/2014/main" val="754654229"/>
                    </a:ext>
                  </a:extLst>
                </a:gridCol>
                <a:gridCol w="1302376">
                  <a:extLst>
                    <a:ext uri="{9D8B030D-6E8A-4147-A177-3AD203B41FA5}">
                      <a16:colId xmlns:a16="http://schemas.microsoft.com/office/drawing/2014/main" val="845130388"/>
                    </a:ext>
                  </a:extLst>
                </a:gridCol>
              </a:tblGrid>
              <a:tr h="216384">
                <a:tc gridSpan="2">
                  <a:txBody>
                    <a:bodyPr/>
                    <a:lstStyle/>
                    <a:p>
                      <a:pPr algn="ctr"/>
                      <a:r>
                        <a:rPr lang="en-GB" sz="800" dirty="0"/>
                        <a:t>Formation of Bays and Headlands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3039151"/>
                  </a:ext>
                </a:extLst>
              </a:tr>
              <a:tr h="1282847"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Font typeface="+mj-lt"/>
                        <a:buAutoNum type="arabicParenR"/>
                      </a:pPr>
                      <a:r>
                        <a:rPr lang="en-GB" sz="700" b="1" dirty="0"/>
                        <a:t>Waves attack the coastline.</a:t>
                      </a:r>
                    </a:p>
                    <a:p>
                      <a:pPr marL="228600" indent="-228600">
                        <a:buFont typeface="+mj-lt"/>
                        <a:buAutoNum type="arabicParenR"/>
                      </a:pPr>
                      <a:r>
                        <a:rPr lang="en-GB" sz="700" b="1" dirty="0"/>
                        <a:t>Softer rock is eroded by the sea quicker forming a bay, calm</a:t>
                      </a:r>
                      <a:r>
                        <a:rPr lang="en-GB" sz="700" b="1" baseline="0" dirty="0"/>
                        <a:t> area cases deposition.</a:t>
                      </a:r>
                    </a:p>
                    <a:p>
                      <a:pPr marL="228600" indent="-228600">
                        <a:buFont typeface="+mj-lt"/>
                        <a:buAutoNum type="arabicParenR"/>
                      </a:pPr>
                      <a:r>
                        <a:rPr lang="en-GB" sz="700" b="1" baseline="0" dirty="0"/>
                        <a:t>More resistant rock is left jutting out into the sea. This is a headland and is now more vulnerable to erosion.</a:t>
                      </a:r>
                      <a:endParaRPr lang="en-GB" sz="700" b="1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6086467"/>
                  </a:ext>
                </a:extLst>
              </a:tr>
            </a:tbl>
          </a:graphicData>
        </a:graphic>
      </p:graphicFrame>
      <p:pic>
        <p:nvPicPr>
          <p:cNvPr id="45" name="Picture 44">
            <a:extLst>
              <a:ext uri="{FF2B5EF4-FFF2-40B4-BE49-F238E27FC236}">
                <a16:creationId xmlns:a16="http://schemas.microsoft.com/office/drawing/2014/main" id="{45C02105-BD44-4005-AD70-CBC740337E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1391" y="3284378"/>
            <a:ext cx="969309" cy="1269257"/>
          </a:xfrm>
          <a:prstGeom prst="rect">
            <a:avLst/>
          </a:prstGeom>
        </p:spPr>
      </p:pic>
      <p:graphicFrame>
        <p:nvGraphicFramePr>
          <p:cNvPr id="47" name="Table 46">
            <a:extLst>
              <a:ext uri="{FF2B5EF4-FFF2-40B4-BE49-F238E27FC236}">
                <a16:creationId xmlns:a16="http://schemas.microsoft.com/office/drawing/2014/main" id="{77157AE2-9B5F-4894-A9DF-D452F13AE8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8719058"/>
              </p:ext>
            </p:extLst>
          </p:nvPr>
        </p:nvGraphicFramePr>
        <p:xfrm>
          <a:off x="5505133" y="2747152"/>
          <a:ext cx="2083379" cy="77335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083379">
                  <a:extLst>
                    <a:ext uri="{9D8B030D-6E8A-4147-A177-3AD203B41FA5}">
                      <a16:colId xmlns:a16="http://schemas.microsoft.com/office/drawing/2014/main" val="309138094"/>
                    </a:ext>
                  </a:extLst>
                </a:gridCol>
              </a:tblGrid>
              <a:tr h="230805">
                <a:tc>
                  <a:txBody>
                    <a:bodyPr/>
                    <a:lstStyle/>
                    <a:p>
                      <a:pPr algn="ctr"/>
                      <a:r>
                        <a:rPr lang="en-GB" sz="800" b="1" dirty="0"/>
                        <a:t>What is Deposition?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735833"/>
                  </a:ext>
                </a:extLst>
              </a:tr>
              <a:tr h="542550">
                <a:tc>
                  <a:txBody>
                    <a:bodyPr/>
                    <a:lstStyle/>
                    <a:p>
                      <a:pPr algn="ctr"/>
                      <a:r>
                        <a:rPr lang="en-GB" sz="7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When the sea or river loses energy, it drops the sand, rock particles and pebbles it has been carrying. This is called deposition. Heaviest material</a:t>
                      </a:r>
                      <a:r>
                        <a:rPr lang="en-GB" sz="700" b="1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 deposited first.</a:t>
                      </a:r>
                      <a:endParaRPr lang="en-GB" sz="700" b="1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335249"/>
                  </a:ext>
                </a:extLst>
              </a:tr>
            </a:tbl>
          </a:graphicData>
        </a:graphic>
      </p:graphicFrame>
      <p:pic>
        <p:nvPicPr>
          <p:cNvPr id="49" name="Picture 48">
            <a:extLst>
              <a:ext uri="{FF2B5EF4-FFF2-40B4-BE49-F238E27FC236}">
                <a16:creationId xmlns:a16="http://schemas.microsoft.com/office/drawing/2014/main" id="{EFBEDFC7-098F-4AA0-9C93-8330A33B1CF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20"/>
          <a:stretch/>
        </p:blipFill>
        <p:spPr>
          <a:xfrm>
            <a:off x="5516776" y="2052625"/>
            <a:ext cx="2071736" cy="687359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2114DD0A-EEEE-4C33-8166-AEA294E89561}"/>
              </a:ext>
            </a:extLst>
          </p:cNvPr>
          <p:cNvSpPr txBox="1"/>
          <p:nvPr/>
        </p:nvSpPr>
        <p:spPr>
          <a:xfrm>
            <a:off x="7713323" y="3319497"/>
            <a:ext cx="8961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b="1" dirty="0"/>
              <a:t>Bay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C36C8A3-EFD4-4A03-954C-71FAD05EF15B}"/>
              </a:ext>
            </a:extLst>
          </p:cNvPr>
          <p:cNvSpPr txBox="1"/>
          <p:nvPr/>
        </p:nvSpPr>
        <p:spPr>
          <a:xfrm>
            <a:off x="8118185" y="4107809"/>
            <a:ext cx="8961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b="1" dirty="0"/>
              <a:t>Headland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D906703-07F5-48BE-A9AA-EDFF2CEC83FF}"/>
              </a:ext>
            </a:extLst>
          </p:cNvPr>
          <p:cNvSpPr txBox="1"/>
          <p:nvPr/>
        </p:nvSpPr>
        <p:spPr>
          <a:xfrm>
            <a:off x="7734588" y="3497989"/>
            <a:ext cx="8961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1" dirty="0">
                <a:solidFill>
                  <a:schemeClr val="accent6">
                    <a:lumMod val="75000"/>
                  </a:schemeClr>
                </a:solidFill>
              </a:rPr>
              <a:t>Soft rock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EEA7E51-7288-477B-BE7C-AB3C53F7D637}"/>
              </a:ext>
            </a:extLst>
          </p:cNvPr>
          <p:cNvSpPr txBox="1"/>
          <p:nvPr/>
        </p:nvSpPr>
        <p:spPr>
          <a:xfrm>
            <a:off x="8118185" y="3804019"/>
            <a:ext cx="8961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1" dirty="0">
                <a:solidFill>
                  <a:schemeClr val="accent5">
                    <a:lumMod val="50000"/>
                  </a:schemeClr>
                </a:solidFill>
              </a:rPr>
              <a:t>Hard rock</a:t>
            </a:r>
          </a:p>
        </p:txBody>
      </p:sp>
      <p:graphicFrame>
        <p:nvGraphicFramePr>
          <p:cNvPr id="55" name="Table 54">
            <a:extLst>
              <a:ext uri="{FF2B5EF4-FFF2-40B4-BE49-F238E27FC236}">
                <a16:creationId xmlns:a16="http://schemas.microsoft.com/office/drawing/2014/main" id="{CD792F71-E843-4316-B206-FEA996C624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7739336"/>
              </p:ext>
            </p:extLst>
          </p:nvPr>
        </p:nvGraphicFramePr>
        <p:xfrm>
          <a:off x="7642277" y="4563168"/>
          <a:ext cx="2263723" cy="229957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263723">
                  <a:extLst>
                    <a:ext uri="{9D8B030D-6E8A-4147-A177-3AD203B41FA5}">
                      <a16:colId xmlns:a16="http://schemas.microsoft.com/office/drawing/2014/main" val="1982992219"/>
                    </a:ext>
                  </a:extLst>
                </a:gridCol>
              </a:tblGrid>
              <a:tr h="208621">
                <a:tc>
                  <a:txBody>
                    <a:bodyPr/>
                    <a:lstStyle/>
                    <a:p>
                      <a:pPr algn="ctr"/>
                      <a:r>
                        <a:rPr lang="en-GB" sz="800" b="1" dirty="0"/>
                        <a:t>Formation of Coastal</a:t>
                      </a:r>
                      <a:r>
                        <a:rPr lang="en-GB" sz="800" b="1" baseline="0" dirty="0"/>
                        <a:t> Stack</a:t>
                      </a:r>
                      <a:endParaRPr lang="en-GB" sz="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575178"/>
                  </a:ext>
                </a:extLst>
              </a:tr>
              <a:tr h="545625">
                <a:tc>
                  <a:txBody>
                    <a:bodyPr/>
                    <a:lstStyle/>
                    <a:p>
                      <a:endParaRPr lang="en-GB" sz="700" b="1" dirty="0"/>
                    </a:p>
                    <a:p>
                      <a:endParaRPr lang="en-GB" sz="700" b="1" dirty="0"/>
                    </a:p>
                    <a:p>
                      <a:endParaRPr lang="en-GB" sz="700" b="1" dirty="0"/>
                    </a:p>
                    <a:p>
                      <a:endParaRPr lang="en-GB" sz="7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1433421"/>
                  </a:ext>
                </a:extLst>
              </a:tr>
              <a:tr h="20862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5241715"/>
                  </a:ext>
                </a:extLst>
              </a:tr>
              <a:tr h="1331966">
                <a:tc>
                  <a:txBody>
                    <a:bodyPr/>
                    <a:lstStyle/>
                    <a:p>
                      <a:pPr marL="228600" indent="-228600">
                        <a:buFont typeface="+mj-lt"/>
                        <a:buAutoNum type="arabicParenR"/>
                      </a:pPr>
                      <a:r>
                        <a:rPr lang="en-GB" sz="700" b="1" dirty="0"/>
                        <a:t>Hydraulic action widens cracks in the cliff face over time.</a:t>
                      </a:r>
                    </a:p>
                    <a:p>
                      <a:pPr marL="228600" indent="-228600">
                        <a:buFont typeface="+mj-lt"/>
                        <a:buAutoNum type="arabicParenR"/>
                      </a:pPr>
                      <a:r>
                        <a:rPr lang="en-GB" sz="700" b="1" dirty="0"/>
                        <a:t>Abrasion</a:t>
                      </a:r>
                      <a:r>
                        <a:rPr lang="en-GB" sz="700" b="1" baseline="0" dirty="0"/>
                        <a:t> forms a wave cut notch between high tide and low tide.</a:t>
                      </a:r>
                    </a:p>
                    <a:p>
                      <a:pPr marL="228600" indent="-228600">
                        <a:buFont typeface="+mj-lt"/>
                        <a:buAutoNum type="arabicParenR"/>
                      </a:pPr>
                      <a:r>
                        <a:rPr lang="en-GB" sz="700" b="1" baseline="0" dirty="0"/>
                        <a:t>Further abrasion widens the wave cut notch to from a cave.</a:t>
                      </a:r>
                    </a:p>
                    <a:p>
                      <a:pPr marL="228600" indent="-228600">
                        <a:buFont typeface="+mj-lt"/>
                        <a:buAutoNum type="arabicParenR"/>
                      </a:pPr>
                      <a:r>
                        <a:rPr lang="en-GB" sz="700" b="1" baseline="0" dirty="0"/>
                        <a:t>Caves from both sides of the headland break through to form an arch.</a:t>
                      </a:r>
                    </a:p>
                    <a:p>
                      <a:pPr marL="228600" indent="-228600">
                        <a:buFont typeface="+mj-lt"/>
                        <a:buAutoNum type="arabicParenR"/>
                      </a:pPr>
                      <a:r>
                        <a:rPr lang="en-GB" sz="700" b="1" baseline="0" dirty="0"/>
                        <a:t>Weather above/erosion below –arch collapses leaving stack. </a:t>
                      </a:r>
                    </a:p>
                    <a:p>
                      <a:pPr marL="228600" indent="-228600">
                        <a:buFont typeface="+mj-lt"/>
                        <a:buAutoNum type="arabicParenR"/>
                      </a:pPr>
                      <a:r>
                        <a:rPr lang="en-GB" sz="700" b="1" baseline="0" dirty="0"/>
                        <a:t>Further weathering and erosion eaves a stump.</a:t>
                      </a:r>
                      <a:endParaRPr lang="en-GB" sz="700" b="1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2024114"/>
                  </a:ext>
                </a:extLst>
              </a:tr>
            </a:tbl>
          </a:graphicData>
        </a:graphic>
      </p:graphicFrame>
      <p:pic>
        <p:nvPicPr>
          <p:cNvPr id="56" name="Picture 55">
            <a:extLst>
              <a:ext uri="{FF2B5EF4-FFF2-40B4-BE49-F238E27FC236}">
                <a16:creationId xmlns:a16="http://schemas.microsoft.com/office/drawing/2014/main" id="{DDA8F47D-3A07-47C0-AB1E-442E38A6310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2" r="3019"/>
          <a:stretch/>
        </p:blipFill>
        <p:spPr>
          <a:xfrm>
            <a:off x="7641840" y="4761407"/>
            <a:ext cx="1586001" cy="760518"/>
          </a:xfrm>
          <a:prstGeom prst="rect">
            <a:avLst/>
          </a:prstGeom>
        </p:spPr>
      </p:pic>
      <p:sp>
        <p:nvSpPr>
          <p:cNvPr id="57" name="Rectangle 56">
            <a:extLst>
              <a:ext uri="{FF2B5EF4-FFF2-40B4-BE49-F238E27FC236}">
                <a16:creationId xmlns:a16="http://schemas.microsoft.com/office/drawing/2014/main" id="{608C982D-7196-4B27-9ACF-AC2DC6F782F6}"/>
              </a:ext>
            </a:extLst>
          </p:cNvPr>
          <p:cNvSpPr/>
          <p:nvPr/>
        </p:nvSpPr>
        <p:spPr>
          <a:xfrm>
            <a:off x="9281188" y="4864047"/>
            <a:ext cx="588143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n-GB" sz="800" b="1" dirty="0"/>
              <a:t>Example: Old Harry Rocks, Dorset</a:t>
            </a: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F63F6317-1D7B-445C-9EF1-7D4BC6D9C63B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2461" y="3382091"/>
            <a:ext cx="637478" cy="637478"/>
          </a:xfrm>
          <a:prstGeom prst="rect">
            <a:avLst/>
          </a:prstGeom>
        </p:spPr>
      </p:pic>
      <p:sp>
        <p:nvSpPr>
          <p:cNvPr id="59" name="TextBox 37">
            <a:extLst>
              <a:ext uri="{FF2B5EF4-FFF2-40B4-BE49-F238E27FC236}">
                <a16:creationId xmlns:a16="http://schemas.microsoft.com/office/drawing/2014/main" id="{6683A23D-CAFF-4ADA-BF76-79968C0F4E3D}"/>
              </a:ext>
            </a:extLst>
          </p:cNvPr>
          <p:cNvSpPr txBox="1"/>
          <p:nvPr/>
        </p:nvSpPr>
        <p:spPr>
          <a:xfrm>
            <a:off x="3337179" y="3537731"/>
            <a:ext cx="35196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Unit 1c</a:t>
            </a:r>
          </a:p>
        </p:txBody>
      </p:sp>
      <p:graphicFrame>
        <p:nvGraphicFramePr>
          <p:cNvPr id="60" name="Table 59">
            <a:extLst>
              <a:ext uri="{FF2B5EF4-FFF2-40B4-BE49-F238E27FC236}">
                <a16:creationId xmlns:a16="http://schemas.microsoft.com/office/drawing/2014/main" id="{0192BB8F-74DD-4FF6-88DD-24E82095A0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400603"/>
              </p:ext>
            </p:extLst>
          </p:nvPr>
        </p:nvGraphicFramePr>
        <p:xfrm>
          <a:off x="2840" y="2079437"/>
          <a:ext cx="3326694" cy="2200829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326694">
                  <a:extLst>
                    <a:ext uri="{9D8B030D-6E8A-4147-A177-3AD203B41FA5}">
                      <a16:colId xmlns:a16="http://schemas.microsoft.com/office/drawing/2014/main" val="1982992219"/>
                    </a:ext>
                  </a:extLst>
                </a:gridCol>
              </a:tblGrid>
              <a:tr h="215643">
                <a:tc>
                  <a:txBody>
                    <a:bodyPr/>
                    <a:lstStyle/>
                    <a:p>
                      <a:pPr algn="ctr"/>
                      <a:r>
                        <a:rPr lang="en-GB" sz="800" dirty="0"/>
                        <a:t>Formation</a:t>
                      </a:r>
                      <a:r>
                        <a:rPr lang="en-GB" sz="800" baseline="0" dirty="0"/>
                        <a:t> of Coastal Spits - Deposition</a:t>
                      </a:r>
                      <a:endParaRPr lang="en-GB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575178"/>
                  </a:ext>
                </a:extLst>
              </a:tr>
              <a:tr h="1220872">
                <a:tc>
                  <a:txBody>
                    <a:bodyPr/>
                    <a:lstStyle/>
                    <a:p>
                      <a:endParaRPr lang="en-GB" sz="800" dirty="0"/>
                    </a:p>
                    <a:p>
                      <a:endParaRPr lang="en-GB" sz="800" dirty="0"/>
                    </a:p>
                    <a:p>
                      <a:endParaRPr lang="en-GB" sz="800" dirty="0"/>
                    </a:p>
                    <a:p>
                      <a:endParaRPr lang="en-GB" sz="800" dirty="0"/>
                    </a:p>
                    <a:p>
                      <a:endParaRPr lang="en-GB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1433421"/>
                  </a:ext>
                </a:extLst>
              </a:tr>
              <a:tr h="764314">
                <a:tc>
                  <a:txBody>
                    <a:bodyPr/>
                    <a:lstStyle/>
                    <a:p>
                      <a:pPr marL="228600" indent="-228600">
                        <a:buFont typeface="+mj-lt"/>
                        <a:buAutoNum type="arabicParenR"/>
                      </a:pPr>
                      <a:r>
                        <a:rPr lang="en-GB" sz="700" b="1" dirty="0"/>
                        <a:t>Swash</a:t>
                      </a:r>
                      <a:r>
                        <a:rPr lang="en-GB" sz="700" b="1" baseline="0" dirty="0"/>
                        <a:t> moves up the beach at the angle of the prevailing wind.</a:t>
                      </a:r>
                    </a:p>
                    <a:p>
                      <a:pPr marL="228600" indent="-228600">
                        <a:buFont typeface="+mj-lt"/>
                        <a:buAutoNum type="arabicParenR"/>
                      </a:pPr>
                      <a:r>
                        <a:rPr lang="en-GB" sz="700" b="1" baseline="0" dirty="0"/>
                        <a:t>Backwash moves down the beach at 90° to coastline, due to gravity. </a:t>
                      </a:r>
                    </a:p>
                    <a:p>
                      <a:pPr marL="228600" indent="-228600">
                        <a:buFont typeface="+mj-lt"/>
                        <a:buAutoNum type="arabicParenR"/>
                      </a:pPr>
                      <a:r>
                        <a:rPr lang="en-GB" sz="700" b="1" baseline="0" dirty="0"/>
                        <a:t>Zigzag movement (Longshore Drift) transports material along beach. </a:t>
                      </a:r>
                    </a:p>
                    <a:p>
                      <a:pPr marL="228600" indent="-228600">
                        <a:buFont typeface="+mj-lt"/>
                        <a:buAutoNum type="arabicParenR"/>
                      </a:pPr>
                      <a:r>
                        <a:rPr lang="en-GB" sz="700" b="1" baseline="0" dirty="0"/>
                        <a:t>Deposition causes beach to extend, until reaching a river estuary.</a:t>
                      </a:r>
                    </a:p>
                    <a:p>
                      <a:pPr marL="228600" indent="-228600">
                        <a:buFont typeface="+mj-lt"/>
                        <a:buAutoNum type="arabicParenR"/>
                      </a:pPr>
                      <a:r>
                        <a:rPr lang="en-GB" sz="700" b="1" baseline="0" dirty="0"/>
                        <a:t>Change in prevailing wind direction forms a hook.</a:t>
                      </a:r>
                    </a:p>
                    <a:p>
                      <a:pPr marL="228600" indent="-228600">
                        <a:buFont typeface="+mj-lt"/>
                        <a:buAutoNum type="arabicParenR"/>
                      </a:pPr>
                      <a:r>
                        <a:rPr lang="en-GB" sz="700" b="1" baseline="0" dirty="0"/>
                        <a:t>Sheltered area behind spit encourages deposition, salt marsh forms. </a:t>
                      </a:r>
                      <a:endParaRPr lang="en-GB" sz="700" b="1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2024114"/>
                  </a:ext>
                </a:extLst>
              </a:tr>
            </a:tbl>
          </a:graphicData>
        </a:graphic>
      </p:graphicFrame>
      <p:pic>
        <p:nvPicPr>
          <p:cNvPr id="61" name="Picture 60">
            <a:extLst>
              <a:ext uri="{FF2B5EF4-FFF2-40B4-BE49-F238E27FC236}">
                <a16:creationId xmlns:a16="http://schemas.microsoft.com/office/drawing/2014/main" id="{245F3D94-EB29-47F4-9C59-A396893D89E4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65" y="2307065"/>
            <a:ext cx="2572969" cy="1164060"/>
          </a:xfrm>
          <a:prstGeom prst="rect">
            <a:avLst/>
          </a:prstGeom>
        </p:spPr>
      </p:pic>
      <p:sp>
        <p:nvSpPr>
          <p:cNvPr id="62" name="Rectangle 61">
            <a:extLst>
              <a:ext uri="{FF2B5EF4-FFF2-40B4-BE49-F238E27FC236}">
                <a16:creationId xmlns:a16="http://schemas.microsoft.com/office/drawing/2014/main" id="{06D90E71-5173-40EB-87DC-3E4664F2D71B}"/>
              </a:ext>
            </a:extLst>
          </p:cNvPr>
          <p:cNvSpPr/>
          <p:nvPr/>
        </p:nvSpPr>
        <p:spPr>
          <a:xfrm>
            <a:off x="38289" y="2301566"/>
            <a:ext cx="664512" cy="116955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en-GB" sz="1400" b="1" dirty="0"/>
          </a:p>
          <a:p>
            <a:pPr algn="ctr"/>
            <a:r>
              <a:rPr lang="en-GB" sz="800" b="1" dirty="0"/>
              <a:t>Example: Spurn Head, Holderness Coast.</a:t>
            </a:r>
          </a:p>
          <a:p>
            <a:pPr algn="ctr"/>
            <a:endParaRPr lang="en-GB" sz="1600" b="1" dirty="0"/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6043" y="722021"/>
            <a:ext cx="1527641" cy="552900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13" cstate="hq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2912" y="1315826"/>
            <a:ext cx="1224933" cy="818628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 rotWithShape="1">
          <a:blip r:embed="rId14" cstate="hqprint">
            <a:clrChange>
              <a:clrFrom>
                <a:srgbClr val="01B0F1"/>
              </a:clrFrom>
              <a:clrTo>
                <a:srgbClr val="01B0F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1" t="4159" r="3907" b="9834"/>
          <a:stretch/>
        </p:blipFill>
        <p:spPr>
          <a:xfrm>
            <a:off x="7697989" y="2127529"/>
            <a:ext cx="896112" cy="932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628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7163152"/>
              </p:ext>
            </p:extLst>
          </p:nvPr>
        </p:nvGraphicFramePr>
        <p:xfrm>
          <a:off x="25608" y="6397"/>
          <a:ext cx="2693581" cy="396158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673395">
                  <a:extLst>
                    <a:ext uri="{9D8B030D-6E8A-4147-A177-3AD203B41FA5}">
                      <a16:colId xmlns:a16="http://schemas.microsoft.com/office/drawing/2014/main" val="2556910422"/>
                    </a:ext>
                  </a:extLst>
                </a:gridCol>
                <a:gridCol w="774954">
                  <a:extLst>
                    <a:ext uri="{9D8B030D-6E8A-4147-A177-3AD203B41FA5}">
                      <a16:colId xmlns:a16="http://schemas.microsoft.com/office/drawing/2014/main" val="2559378862"/>
                    </a:ext>
                  </a:extLst>
                </a:gridCol>
                <a:gridCol w="1245232">
                  <a:extLst>
                    <a:ext uri="{9D8B030D-6E8A-4147-A177-3AD203B41FA5}">
                      <a16:colId xmlns:a16="http://schemas.microsoft.com/office/drawing/2014/main" val="2793201181"/>
                    </a:ext>
                  </a:extLst>
                </a:gridCol>
              </a:tblGrid>
              <a:tr h="181858">
                <a:tc gridSpan="3">
                  <a:txBody>
                    <a:bodyPr/>
                    <a:lstStyle/>
                    <a:p>
                      <a:pPr algn="ctr"/>
                      <a:r>
                        <a:rPr lang="en-GB" sz="800" dirty="0"/>
                        <a:t>Coastal Defences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5331023"/>
                  </a:ext>
                </a:extLst>
              </a:tr>
              <a:tr h="168869">
                <a:tc gridSpan="3">
                  <a:txBody>
                    <a:bodyPr/>
                    <a:lstStyle/>
                    <a:p>
                      <a:r>
                        <a:rPr lang="en-GB" sz="700" b="1" dirty="0"/>
                        <a:t>Hard Engineering Defences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635989"/>
                  </a:ext>
                </a:extLst>
              </a:tr>
              <a:tr h="532585">
                <a:tc>
                  <a:txBody>
                    <a:bodyPr/>
                    <a:lstStyle/>
                    <a:p>
                      <a:r>
                        <a:rPr lang="en-GB" sz="700" b="1" dirty="0" err="1"/>
                        <a:t>Groynes</a:t>
                      </a:r>
                      <a:endParaRPr lang="en-GB" sz="700" b="1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700" b="1" dirty="0"/>
                        <a:t>Wood barriers prevent longshore drift,</a:t>
                      </a:r>
                      <a:r>
                        <a:rPr lang="en-GB" sz="700" b="1" baseline="0" dirty="0"/>
                        <a:t> so the beach can build up.</a:t>
                      </a:r>
                      <a:endParaRPr lang="en-GB" sz="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Tx/>
                        <a:buBlip>
                          <a:blip r:embed="rId2"/>
                        </a:buBlip>
                      </a:pPr>
                      <a:r>
                        <a:rPr lang="en-GB" sz="700" b="1" dirty="0"/>
                        <a:t>Beach still accessible.</a:t>
                      </a:r>
                    </a:p>
                    <a:p>
                      <a:pPr marL="171450" indent="-171450">
                        <a:buFontTx/>
                        <a:buBlip>
                          <a:blip r:embed="rId3"/>
                        </a:buBlip>
                      </a:pPr>
                      <a:r>
                        <a:rPr lang="en-GB" sz="700" b="1" dirty="0"/>
                        <a:t>No deposition further down coast = erodes</a:t>
                      </a:r>
                      <a:r>
                        <a:rPr lang="en-GB" sz="700" b="1" baseline="0" dirty="0"/>
                        <a:t> faster.</a:t>
                      </a:r>
                      <a:endParaRPr lang="en-GB" sz="7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579813"/>
                  </a:ext>
                </a:extLst>
              </a:tr>
              <a:tr h="623515">
                <a:tc>
                  <a:txBody>
                    <a:bodyPr/>
                    <a:lstStyle/>
                    <a:p>
                      <a:r>
                        <a:rPr lang="en-GB" sz="700" b="1" dirty="0"/>
                        <a:t>Sea Walls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700" b="1" dirty="0"/>
                        <a:t>Concrete walls break up the energy of the wave .</a:t>
                      </a:r>
                      <a:r>
                        <a:rPr lang="en-GB" sz="700" b="1" baseline="0" dirty="0"/>
                        <a:t> Has </a:t>
                      </a:r>
                      <a:r>
                        <a:rPr lang="en-GB" sz="700" b="1" dirty="0"/>
                        <a:t>a lip to stop waves going over.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Tx/>
                        <a:buBlip>
                          <a:blip r:embed="rId2"/>
                        </a:buBlip>
                      </a:pPr>
                      <a:r>
                        <a:rPr lang="en-GB" sz="700" b="1" dirty="0"/>
                        <a:t>Long life span</a:t>
                      </a:r>
                    </a:p>
                    <a:p>
                      <a:pPr marL="171450" indent="-171450">
                        <a:buFontTx/>
                        <a:buBlip>
                          <a:blip r:embed="rId2"/>
                        </a:buBlip>
                      </a:pPr>
                      <a:r>
                        <a:rPr lang="en-GB" sz="700" b="1" dirty="0"/>
                        <a:t>Protects from flooding</a:t>
                      </a:r>
                    </a:p>
                    <a:p>
                      <a:pPr marL="171450" indent="-171450">
                        <a:buFontTx/>
                        <a:buBlip>
                          <a:blip r:embed="rId3"/>
                        </a:buBlip>
                      </a:pPr>
                      <a:r>
                        <a:rPr lang="en-GB" sz="700" b="1" dirty="0"/>
                        <a:t>Curved shape encourages erosion of beach deposits.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851646"/>
                  </a:ext>
                </a:extLst>
              </a:tr>
              <a:tr h="623515">
                <a:tc>
                  <a:txBody>
                    <a:bodyPr/>
                    <a:lstStyle/>
                    <a:p>
                      <a:r>
                        <a:rPr lang="en-GB" sz="700" b="1" dirty="0">
                          <a:solidFill>
                            <a:schemeClr val="tx1"/>
                          </a:solidFill>
                        </a:rPr>
                        <a:t>Gabions or Rip Rap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700" b="1" dirty="0">
                          <a:solidFill>
                            <a:schemeClr val="tx1"/>
                          </a:solidFill>
                        </a:rPr>
                        <a:t>Cages of rocks/boulders absorb the waves energy,</a:t>
                      </a:r>
                      <a:r>
                        <a:rPr lang="en-GB" sz="700" b="1" baseline="0" dirty="0">
                          <a:solidFill>
                            <a:schemeClr val="tx1"/>
                          </a:solidFill>
                        </a:rPr>
                        <a:t> protecting the cliff behind.</a:t>
                      </a:r>
                      <a:endParaRPr lang="en-GB" sz="7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Tx/>
                        <a:buBlip>
                          <a:blip r:embed="rId2"/>
                        </a:buBlip>
                      </a:pPr>
                      <a:r>
                        <a:rPr lang="en-GB" sz="700" b="1" dirty="0">
                          <a:solidFill>
                            <a:schemeClr val="tx1"/>
                          </a:solidFill>
                        </a:rPr>
                        <a:t>Cheap</a:t>
                      </a:r>
                    </a:p>
                    <a:p>
                      <a:pPr marL="171450" indent="-171450">
                        <a:buFontTx/>
                        <a:buBlip>
                          <a:blip r:embed="rId2"/>
                        </a:buBlip>
                      </a:pPr>
                      <a:r>
                        <a:rPr lang="en-GB" sz="700" b="1" dirty="0">
                          <a:solidFill>
                            <a:schemeClr val="tx1"/>
                          </a:solidFill>
                        </a:rPr>
                        <a:t>Local material can be used to look less strange.</a:t>
                      </a:r>
                    </a:p>
                    <a:p>
                      <a:pPr marL="171450" indent="-171450">
                        <a:buFontTx/>
                        <a:buBlip>
                          <a:blip r:embed="rId3"/>
                        </a:buBlip>
                      </a:pPr>
                      <a:r>
                        <a:rPr lang="en-GB" sz="700" b="1" dirty="0">
                          <a:solidFill>
                            <a:schemeClr val="tx1"/>
                          </a:solidFill>
                        </a:rPr>
                        <a:t>Will need replacing.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3616637"/>
                  </a:ext>
                </a:extLst>
              </a:tr>
              <a:tr h="168869">
                <a:tc gridSpan="3">
                  <a:txBody>
                    <a:bodyPr/>
                    <a:lstStyle/>
                    <a:p>
                      <a:r>
                        <a:rPr lang="en-GB" sz="700" b="1" dirty="0">
                          <a:solidFill>
                            <a:schemeClr val="tx1"/>
                          </a:solidFill>
                        </a:rPr>
                        <a:t>Soft Engineering Defences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4893288"/>
                  </a:ext>
                </a:extLst>
              </a:tr>
              <a:tr h="623515">
                <a:tc>
                  <a:txBody>
                    <a:bodyPr/>
                    <a:lstStyle/>
                    <a:p>
                      <a:r>
                        <a:rPr lang="en-GB" sz="700" b="1" dirty="0"/>
                        <a:t>Beach Nourishment 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700" b="1" dirty="0"/>
                        <a:t>Beaches built up with sand,</a:t>
                      </a:r>
                      <a:r>
                        <a:rPr lang="en-GB" sz="700" b="1" baseline="0" dirty="0"/>
                        <a:t> so waves have to travel further before eroding cliffs. </a:t>
                      </a:r>
                      <a:endParaRPr lang="en-GB" sz="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Tx/>
                        <a:buBlip>
                          <a:blip r:embed="rId2"/>
                        </a:buBlip>
                      </a:pPr>
                      <a:r>
                        <a:rPr lang="en-GB" sz="700" b="1" dirty="0"/>
                        <a:t>Cheap</a:t>
                      </a:r>
                    </a:p>
                    <a:p>
                      <a:pPr marL="171450" indent="-171450">
                        <a:buFontTx/>
                        <a:buBlip>
                          <a:blip r:embed="rId2"/>
                        </a:buBlip>
                      </a:pPr>
                      <a:r>
                        <a:rPr lang="en-GB" sz="700" b="1" dirty="0"/>
                        <a:t>Beach</a:t>
                      </a:r>
                      <a:r>
                        <a:rPr lang="en-GB" sz="700" b="1" baseline="0" dirty="0"/>
                        <a:t> for tourists.</a:t>
                      </a:r>
                      <a:endParaRPr lang="en-GB" sz="700" b="1" dirty="0"/>
                    </a:p>
                    <a:p>
                      <a:pPr marL="171450" indent="-171450">
                        <a:buFontTx/>
                        <a:buBlip>
                          <a:blip r:embed="rId3"/>
                        </a:buBlip>
                      </a:pPr>
                      <a:r>
                        <a:rPr lang="en-GB" sz="700" b="1" dirty="0"/>
                        <a:t>Storms</a:t>
                      </a:r>
                      <a:r>
                        <a:rPr lang="en-GB" sz="700" b="1" baseline="0" dirty="0"/>
                        <a:t> = need replacing.</a:t>
                      </a:r>
                    </a:p>
                    <a:p>
                      <a:pPr marL="171450" indent="-171450">
                        <a:buFontTx/>
                        <a:buBlip>
                          <a:blip r:embed="rId3"/>
                        </a:buBlip>
                      </a:pPr>
                      <a:r>
                        <a:rPr lang="en-GB" sz="700" b="1" baseline="0" dirty="0"/>
                        <a:t>Offshore dredging damages seabed. </a:t>
                      </a:r>
                      <a:endParaRPr lang="en-GB" sz="7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349180"/>
                  </a:ext>
                </a:extLst>
              </a:tr>
              <a:tr h="532585">
                <a:tc>
                  <a:txBody>
                    <a:bodyPr/>
                    <a:lstStyle/>
                    <a:p>
                      <a:r>
                        <a:rPr lang="en-GB" sz="700" b="1" dirty="0"/>
                        <a:t>Managed Retreat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700" b="1" dirty="0"/>
                        <a:t>Low</a:t>
                      </a:r>
                      <a:r>
                        <a:rPr lang="en-GB" sz="700" b="1" baseline="0" dirty="0"/>
                        <a:t> value areas of the coast are left to flood &amp; erode. </a:t>
                      </a:r>
                      <a:endParaRPr lang="en-GB" sz="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Tx/>
                        <a:buBlip>
                          <a:blip r:embed="rId2"/>
                        </a:buBlip>
                      </a:pPr>
                      <a:r>
                        <a:rPr lang="en-GB" sz="700" b="1" dirty="0"/>
                        <a:t>Reduce flood risk</a:t>
                      </a:r>
                    </a:p>
                    <a:p>
                      <a:pPr marL="171450" indent="-171450">
                        <a:buFontTx/>
                        <a:buBlip>
                          <a:blip r:embed="rId2"/>
                        </a:buBlip>
                      </a:pPr>
                      <a:r>
                        <a:rPr lang="en-GB" sz="700" b="1" dirty="0"/>
                        <a:t>Creates wildlife habitats.</a:t>
                      </a:r>
                    </a:p>
                    <a:p>
                      <a:pPr marL="171450" indent="-171450">
                        <a:buFontTx/>
                        <a:buBlip>
                          <a:blip r:embed="rId3"/>
                        </a:buBlip>
                      </a:pPr>
                      <a:r>
                        <a:rPr lang="en-GB" sz="700" b="1" dirty="0"/>
                        <a:t>Compensation for land.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6044269"/>
                  </a:ext>
                </a:extLst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1831898"/>
              </p:ext>
            </p:extLst>
          </p:nvPr>
        </p:nvGraphicFramePr>
        <p:xfrm>
          <a:off x="2719189" y="4575589"/>
          <a:ext cx="3381360" cy="1666756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610865">
                  <a:extLst>
                    <a:ext uri="{9D8B030D-6E8A-4147-A177-3AD203B41FA5}">
                      <a16:colId xmlns:a16="http://schemas.microsoft.com/office/drawing/2014/main" val="2909792992"/>
                    </a:ext>
                  </a:extLst>
                </a:gridCol>
                <a:gridCol w="1079815">
                  <a:extLst>
                    <a:ext uri="{9D8B030D-6E8A-4147-A177-3AD203B41FA5}">
                      <a16:colId xmlns:a16="http://schemas.microsoft.com/office/drawing/2014/main" val="1924316662"/>
                    </a:ext>
                  </a:extLst>
                </a:gridCol>
                <a:gridCol w="708041">
                  <a:extLst>
                    <a:ext uri="{9D8B030D-6E8A-4147-A177-3AD203B41FA5}">
                      <a16:colId xmlns:a16="http://schemas.microsoft.com/office/drawing/2014/main" val="3159490094"/>
                    </a:ext>
                  </a:extLst>
                </a:gridCol>
                <a:gridCol w="982639">
                  <a:extLst>
                    <a:ext uri="{9D8B030D-6E8A-4147-A177-3AD203B41FA5}">
                      <a16:colId xmlns:a16="http://schemas.microsoft.com/office/drawing/2014/main" val="2502060541"/>
                    </a:ext>
                  </a:extLst>
                </a:gridCol>
              </a:tblGrid>
              <a:tr h="170014">
                <a:tc gridSpan="4">
                  <a:txBody>
                    <a:bodyPr/>
                    <a:lstStyle/>
                    <a:p>
                      <a:pPr algn="ctr"/>
                      <a:r>
                        <a:rPr lang="en-GB" sz="700" dirty="0"/>
                        <a:t>Formation of Ox-bow Lakes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259176"/>
                  </a:ext>
                </a:extLst>
              </a:tr>
              <a:tr h="170014">
                <a:tc gridSpan="2">
                  <a:txBody>
                    <a:bodyPr/>
                    <a:lstStyle/>
                    <a:p>
                      <a:pPr algn="ctr"/>
                      <a:r>
                        <a:rPr lang="en-GB" sz="700" b="1" dirty="0"/>
                        <a:t>Step 1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700" b="1" dirty="0"/>
                        <a:t>Step 2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555337"/>
                  </a:ext>
                </a:extLst>
              </a:tr>
              <a:tr h="536198">
                <a:tc>
                  <a:txBody>
                    <a:bodyPr/>
                    <a:lstStyle/>
                    <a:p>
                      <a:endParaRPr lang="en-GB" sz="7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700" b="0" dirty="0"/>
                        <a:t>Erosion of outer bank forms river cliff. Deposition inner bank forms</a:t>
                      </a:r>
                      <a:r>
                        <a:rPr lang="en-GB" sz="700" b="0" baseline="0" dirty="0"/>
                        <a:t> slip off slope.</a:t>
                      </a:r>
                      <a:endParaRPr lang="en-GB" sz="700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700" b="0" dirty="0"/>
                        <a:t>Further hydraulic action and abrasion of outer banks, neck gets smaller. 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5090680"/>
                  </a:ext>
                </a:extLst>
              </a:tr>
              <a:tr h="170014">
                <a:tc gridSpan="2">
                  <a:txBody>
                    <a:bodyPr/>
                    <a:lstStyle/>
                    <a:p>
                      <a:pPr algn="ctr"/>
                      <a:r>
                        <a:rPr lang="en-GB" sz="700" b="1" dirty="0"/>
                        <a:t>Step 3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700" b="1" dirty="0"/>
                        <a:t>Step 4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2686745"/>
                  </a:ext>
                </a:extLst>
              </a:tr>
              <a:tr h="536198">
                <a:tc>
                  <a:txBody>
                    <a:bodyPr/>
                    <a:lstStyle/>
                    <a:p>
                      <a:endParaRPr lang="en-GB" sz="7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700" b="0" dirty="0"/>
                        <a:t>Erosion breaks through neck, so river takes the fastest</a:t>
                      </a:r>
                      <a:r>
                        <a:rPr lang="en-GB" sz="700" b="0" baseline="0" dirty="0"/>
                        <a:t> route, redirecting flow</a:t>
                      </a:r>
                      <a:endParaRPr lang="en-GB" sz="700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7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700" dirty="0"/>
                        <a:t>Evaporation and deposition cuts</a:t>
                      </a:r>
                      <a:r>
                        <a:rPr lang="en-GB" sz="700" baseline="0" dirty="0"/>
                        <a:t> off main channel leaving an oxbow lake. </a:t>
                      </a:r>
                      <a:endParaRPr lang="en-GB" sz="7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2741982"/>
                  </a:ext>
                </a:extLst>
              </a:tr>
            </a:tbl>
          </a:graphicData>
        </a:graphic>
      </p:graphicFrame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4"/>
          <a:srcRect l="12150" r="9621" b="6055"/>
          <a:stretch/>
        </p:blipFill>
        <p:spPr>
          <a:xfrm>
            <a:off x="2750557" y="5015778"/>
            <a:ext cx="600466" cy="46969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5"/>
          <a:srcRect t="1" r="12379" b="7715"/>
          <a:stretch/>
        </p:blipFill>
        <p:spPr>
          <a:xfrm>
            <a:off x="4409868" y="4959675"/>
            <a:ext cx="667469" cy="51481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6"/>
          <a:srcRect r="11613"/>
          <a:stretch/>
        </p:blipFill>
        <p:spPr>
          <a:xfrm>
            <a:off x="2720978" y="5721682"/>
            <a:ext cx="600465" cy="498948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7"/>
          <a:srcRect l="3372" t="-7739" r="14441" b="1"/>
          <a:stretch/>
        </p:blipFill>
        <p:spPr>
          <a:xfrm>
            <a:off x="4426245" y="5721682"/>
            <a:ext cx="651092" cy="498948"/>
          </a:xfrm>
          <a:prstGeom prst="rect">
            <a:avLst/>
          </a:prstGeom>
        </p:spPr>
      </p:pic>
      <p:graphicFrame>
        <p:nvGraphicFramePr>
          <p:cNvPr id="32" name="Table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3357498"/>
              </p:ext>
            </p:extLst>
          </p:nvPr>
        </p:nvGraphicFramePr>
        <p:xfrm>
          <a:off x="2750557" y="2333053"/>
          <a:ext cx="3054615" cy="6096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054615">
                  <a:extLst>
                    <a:ext uri="{9D8B030D-6E8A-4147-A177-3AD203B41FA5}">
                      <a16:colId xmlns:a16="http://schemas.microsoft.com/office/drawing/2014/main" val="3198919670"/>
                    </a:ext>
                  </a:extLst>
                </a:gridCol>
              </a:tblGrid>
              <a:tr h="124799">
                <a:tc>
                  <a:txBody>
                    <a:bodyPr/>
                    <a:lstStyle/>
                    <a:p>
                      <a:pPr algn="ctr"/>
                      <a:r>
                        <a:rPr lang="en-GB" sz="700" dirty="0"/>
                        <a:t>Upper Course of a River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665795"/>
                  </a:ext>
                </a:extLst>
              </a:tr>
              <a:tr h="259197">
                <a:tc>
                  <a:txBody>
                    <a:bodyPr/>
                    <a:lstStyle/>
                    <a:p>
                      <a:pPr algn="ctr"/>
                      <a:r>
                        <a:rPr lang="en-GB" sz="700" b="1" dirty="0"/>
                        <a:t>Near</a:t>
                      </a:r>
                      <a:r>
                        <a:rPr lang="en-GB" sz="700" b="1" baseline="0" dirty="0"/>
                        <a:t> the source, the river flows over steep gradient from the hill/mountains. This gives the river a lot of energy, so it will erode the riverbed vertically to form narrow valleys. </a:t>
                      </a:r>
                      <a:endParaRPr lang="en-GB" sz="700" b="1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9489368"/>
                  </a:ext>
                </a:extLst>
              </a:tr>
            </a:tbl>
          </a:graphicData>
        </a:graphic>
      </p:graphicFrame>
      <p:graphicFrame>
        <p:nvGraphicFramePr>
          <p:cNvPr id="33" name="Table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0113675"/>
              </p:ext>
            </p:extLst>
          </p:nvPr>
        </p:nvGraphicFramePr>
        <p:xfrm>
          <a:off x="2742990" y="2960299"/>
          <a:ext cx="3047025" cy="1605889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002345">
                  <a:extLst>
                    <a:ext uri="{9D8B030D-6E8A-4147-A177-3AD203B41FA5}">
                      <a16:colId xmlns:a16="http://schemas.microsoft.com/office/drawing/2014/main" val="3198919670"/>
                    </a:ext>
                  </a:extLst>
                </a:gridCol>
                <a:gridCol w="2044680">
                  <a:extLst>
                    <a:ext uri="{9D8B030D-6E8A-4147-A177-3AD203B41FA5}">
                      <a16:colId xmlns:a16="http://schemas.microsoft.com/office/drawing/2014/main" val="1621230058"/>
                    </a:ext>
                  </a:extLst>
                </a:gridCol>
              </a:tblGrid>
              <a:tr h="218276">
                <a:tc gridSpan="2">
                  <a:txBody>
                    <a:bodyPr/>
                    <a:lstStyle/>
                    <a:p>
                      <a:pPr algn="ctr"/>
                      <a:r>
                        <a:rPr lang="en-GB" sz="800" dirty="0"/>
                        <a:t>Formation of a Waterfall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665795"/>
                  </a:ext>
                </a:extLst>
              </a:tr>
              <a:tr h="218276">
                <a:tc>
                  <a:txBody>
                    <a:bodyPr/>
                    <a:lstStyle/>
                    <a:p>
                      <a:endParaRPr lang="en-GB" sz="8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700" b="1" dirty="0"/>
                        <a:t>1) River flows over alternative</a:t>
                      </a:r>
                      <a:r>
                        <a:rPr lang="en-GB" sz="700" b="1" baseline="0" dirty="0"/>
                        <a:t> types of rocks.</a:t>
                      </a:r>
                      <a:endParaRPr lang="en-GB" sz="7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9489368"/>
                  </a:ext>
                </a:extLst>
              </a:tr>
              <a:tr h="218276">
                <a:tc>
                  <a:txBody>
                    <a:bodyPr/>
                    <a:lstStyle/>
                    <a:p>
                      <a:endParaRPr lang="en-GB" sz="8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700" b="1" dirty="0"/>
                        <a:t>2) River erodes soft rock faster creating a step.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187503"/>
                  </a:ext>
                </a:extLst>
              </a:tr>
              <a:tr h="311823">
                <a:tc>
                  <a:txBody>
                    <a:bodyPr/>
                    <a:lstStyle/>
                    <a:p>
                      <a:endParaRPr lang="en-GB" sz="8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700" b="1" dirty="0"/>
                        <a:t>3) Further hydraulic action and abrasion form a plunge pool beneath.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40190"/>
                  </a:ext>
                </a:extLst>
              </a:tr>
              <a:tr h="420962">
                <a:tc>
                  <a:txBody>
                    <a:bodyPr/>
                    <a:lstStyle/>
                    <a:p>
                      <a:endParaRPr lang="en-GB" sz="8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700" b="1" dirty="0"/>
                        <a:t>4) Hard rock above is undercut leaving cap rock which collapses</a:t>
                      </a:r>
                      <a:r>
                        <a:rPr lang="en-GB" sz="700" b="1" baseline="0" dirty="0"/>
                        <a:t> providing more material for erosion. </a:t>
                      </a:r>
                      <a:endParaRPr lang="en-GB" sz="7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44013"/>
                  </a:ext>
                </a:extLst>
              </a:tr>
              <a:tr h="218276">
                <a:tc>
                  <a:txBody>
                    <a:bodyPr/>
                    <a:lstStyle/>
                    <a:p>
                      <a:endParaRPr lang="en-GB" sz="8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700" b="1" dirty="0"/>
                        <a:t>5)</a:t>
                      </a:r>
                      <a:r>
                        <a:rPr lang="en-GB" sz="700" b="1" baseline="0" dirty="0"/>
                        <a:t> Waterfall retreats leaving steep sided gorge. </a:t>
                      </a:r>
                      <a:endParaRPr lang="en-GB" sz="7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330206"/>
                  </a:ext>
                </a:extLst>
              </a:tr>
            </a:tbl>
          </a:graphicData>
        </a:graphic>
      </p:graphicFrame>
      <p:pic>
        <p:nvPicPr>
          <p:cNvPr id="31" name="Picture 3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19189" y="3868415"/>
            <a:ext cx="1008261" cy="719279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38617" y="3155801"/>
            <a:ext cx="988833" cy="696740"/>
          </a:xfrm>
          <a:prstGeom prst="rect">
            <a:avLst/>
          </a:prstGeom>
        </p:spPr>
      </p:pic>
      <p:graphicFrame>
        <p:nvGraphicFramePr>
          <p:cNvPr id="34" name="Table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0106635"/>
              </p:ext>
            </p:extLst>
          </p:nvPr>
        </p:nvGraphicFramePr>
        <p:xfrm>
          <a:off x="5299" y="6170334"/>
          <a:ext cx="2713889" cy="6705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713889">
                  <a:extLst>
                    <a:ext uri="{9D8B030D-6E8A-4147-A177-3AD203B41FA5}">
                      <a16:colId xmlns:a16="http://schemas.microsoft.com/office/drawing/2014/main" val="3198919670"/>
                    </a:ext>
                  </a:extLst>
                </a:gridCol>
              </a:tblGrid>
              <a:tr h="194518">
                <a:tc>
                  <a:txBody>
                    <a:bodyPr/>
                    <a:lstStyle/>
                    <a:p>
                      <a:pPr algn="ctr"/>
                      <a:r>
                        <a:rPr lang="en-GB" sz="800" dirty="0"/>
                        <a:t>Middle Course of a River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665795"/>
                  </a:ext>
                </a:extLst>
              </a:tr>
              <a:tr h="407631">
                <a:tc>
                  <a:txBody>
                    <a:bodyPr/>
                    <a:lstStyle/>
                    <a:p>
                      <a:pPr algn="ctr"/>
                      <a:r>
                        <a:rPr lang="en-GB" sz="800" b="0" dirty="0"/>
                        <a:t>Here</a:t>
                      </a:r>
                      <a:r>
                        <a:rPr lang="en-GB" sz="800" b="0" baseline="0" dirty="0"/>
                        <a:t> the gradient get gentler, so the water has less energy and moves more slowly. The river will begin to erode laterally making the river wider.</a:t>
                      </a:r>
                      <a:endParaRPr lang="en-GB" sz="800" b="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9489368"/>
                  </a:ext>
                </a:extLst>
              </a:tr>
            </a:tbl>
          </a:graphicData>
        </a:graphic>
      </p:graphicFrame>
      <p:cxnSp>
        <p:nvCxnSpPr>
          <p:cNvPr id="36" name="Straight Arrow Connector 35"/>
          <p:cNvCxnSpPr>
            <a:cxnSpLocks/>
          </p:cNvCxnSpPr>
          <p:nvPr/>
        </p:nvCxnSpPr>
        <p:spPr>
          <a:xfrm flipH="1" flipV="1">
            <a:off x="3117850" y="3293103"/>
            <a:ext cx="645777" cy="6215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cxnSpLocks/>
          </p:cNvCxnSpPr>
          <p:nvPr/>
        </p:nvCxnSpPr>
        <p:spPr>
          <a:xfrm flipH="1" flipV="1">
            <a:off x="3295651" y="3531711"/>
            <a:ext cx="467976" cy="23650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cxnSpLocks/>
          </p:cNvCxnSpPr>
          <p:nvPr/>
        </p:nvCxnSpPr>
        <p:spPr>
          <a:xfrm flipH="1">
            <a:off x="3233033" y="4113007"/>
            <a:ext cx="530594" cy="27531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3" name="Table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4074078"/>
              </p:ext>
            </p:extLst>
          </p:nvPr>
        </p:nvGraphicFramePr>
        <p:xfrm>
          <a:off x="5838332" y="1363535"/>
          <a:ext cx="4046764" cy="1219109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023382">
                  <a:extLst>
                    <a:ext uri="{9D8B030D-6E8A-4147-A177-3AD203B41FA5}">
                      <a16:colId xmlns:a16="http://schemas.microsoft.com/office/drawing/2014/main" val="1931574313"/>
                    </a:ext>
                  </a:extLst>
                </a:gridCol>
                <a:gridCol w="2023382">
                  <a:extLst>
                    <a:ext uri="{9D8B030D-6E8A-4147-A177-3AD203B41FA5}">
                      <a16:colId xmlns:a16="http://schemas.microsoft.com/office/drawing/2014/main" val="3703370273"/>
                    </a:ext>
                  </a:extLst>
                </a:gridCol>
              </a:tblGrid>
              <a:tr h="227567">
                <a:tc gridSpan="2">
                  <a:txBody>
                    <a:bodyPr/>
                    <a:lstStyle/>
                    <a:p>
                      <a:pPr algn="ctr"/>
                      <a:r>
                        <a:rPr lang="en-GB" sz="800" dirty="0"/>
                        <a:t>River Management Schemes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3582390"/>
                  </a:ext>
                </a:extLst>
              </a:tr>
              <a:tr h="211312">
                <a:tc>
                  <a:txBody>
                    <a:bodyPr/>
                    <a:lstStyle/>
                    <a:p>
                      <a:r>
                        <a:rPr lang="en-GB" sz="700" b="1" dirty="0"/>
                        <a:t>Soft Engineering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700" b="1" dirty="0"/>
                        <a:t>Hard Engineering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9115512"/>
                  </a:ext>
                </a:extLst>
              </a:tr>
              <a:tr h="780230">
                <a:tc>
                  <a:txBody>
                    <a:bodyPr/>
                    <a:lstStyle/>
                    <a:p>
                      <a:r>
                        <a:rPr lang="en-GB" sz="700" b="1" dirty="0"/>
                        <a:t>Afforestation</a:t>
                      </a:r>
                      <a:r>
                        <a:rPr lang="en-GB" sz="700" dirty="0"/>
                        <a:t> – plant trees</a:t>
                      </a:r>
                      <a:r>
                        <a:rPr lang="en-GB" sz="700" baseline="0" dirty="0"/>
                        <a:t> to soak up rainwater, reduces flood risk.</a:t>
                      </a:r>
                    </a:p>
                    <a:p>
                      <a:r>
                        <a:rPr lang="en-GB" sz="700" b="1" baseline="0" dirty="0"/>
                        <a:t>Demountable Flood Barriers </a:t>
                      </a:r>
                      <a:r>
                        <a:rPr lang="en-GB" sz="700" baseline="0" dirty="0"/>
                        <a:t>put in place when warning raised.</a:t>
                      </a:r>
                    </a:p>
                    <a:p>
                      <a:r>
                        <a:rPr lang="en-GB" sz="700" b="1" baseline="0" dirty="0"/>
                        <a:t>Managed Flooding </a:t>
                      </a:r>
                      <a:r>
                        <a:rPr lang="en-GB" sz="700" baseline="0" dirty="0"/>
                        <a:t>– naturally let areas flood, protect settlements.</a:t>
                      </a:r>
                      <a:endParaRPr lang="en-GB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700" b="1" dirty="0"/>
                        <a:t>Straightening Channel</a:t>
                      </a:r>
                      <a:r>
                        <a:rPr lang="en-GB" sz="700" b="1" baseline="0" dirty="0"/>
                        <a:t> </a:t>
                      </a:r>
                      <a:r>
                        <a:rPr lang="en-GB" sz="700" baseline="0" dirty="0"/>
                        <a:t>– increases velocity to remove flood water.</a:t>
                      </a:r>
                    </a:p>
                    <a:p>
                      <a:r>
                        <a:rPr lang="en-GB" sz="700" b="1" baseline="0" dirty="0"/>
                        <a:t>Artificial Levees </a:t>
                      </a:r>
                      <a:r>
                        <a:rPr lang="en-GB" sz="700" baseline="0" dirty="0"/>
                        <a:t>– heightens river so flood water is contained. </a:t>
                      </a:r>
                    </a:p>
                    <a:p>
                      <a:r>
                        <a:rPr lang="en-GB" sz="700" b="1" baseline="0" dirty="0"/>
                        <a:t>Deepening or widening river </a:t>
                      </a:r>
                      <a:r>
                        <a:rPr lang="en-GB" sz="700" baseline="0" dirty="0"/>
                        <a:t>to increase capacity for a flood.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760277"/>
                  </a:ext>
                </a:extLst>
              </a:tr>
            </a:tbl>
          </a:graphicData>
        </a:graphic>
      </p:graphicFrame>
      <p:graphicFrame>
        <p:nvGraphicFramePr>
          <p:cNvPr id="44" name="Table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2642586"/>
              </p:ext>
            </p:extLst>
          </p:nvPr>
        </p:nvGraphicFramePr>
        <p:xfrm>
          <a:off x="5844334" y="0"/>
          <a:ext cx="4051926" cy="4114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051926">
                  <a:extLst>
                    <a:ext uri="{9D8B030D-6E8A-4147-A177-3AD203B41FA5}">
                      <a16:colId xmlns:a16="http://schemas.microsoft.com/office/drawing/2014/main" val="3198919670"/>
                    </a:ext>
                  </a:extLst>
                </a:gridCol>
              </a:tblGrid>
              <a:tr h="161865">
                <a:tc>
                  <a:txBody>
                    <a:bodyPr/>
                    <a:lstStyle/>
                    <a:p>
                      <a:pPr algn="ctr"/>
                      <a:r>
                        <a:rPr lang="en-GB" sz="800" dirty="0"/>
                        <a:t>Lower Course of a River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665795"/>
                  </a:ext>
                </a:extLst>
              </a:tr>
              <a:tr h="193750">
                <a:tc>
                  <a:txBody>
                    <a:bodyPr/>
                    <a:lstStyle/>
                    <a:p>
                      <a:pPr algn="ctr"/>
                      <a:r>
                        <a:rPr lang="en-GB" sz="700" b="1" dirty="0"/>
                        <a:t>Near the river’s mouth, the river widens further and becomes</a:t>
                      </a:r>
                      <a:r>
                        <a:rPr lang="en-GB" sz="700" b="1" baseline="0" dirty="0"/>
                        <a:t> flatter. Material transported is deposited.</a:t>
                      </a:r>
                      <a:endParaRPr lang="en-GB" sz="700" b="1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9489368"/>
                  </a:ext>
                </a:extLst>
              </a:tr>
            </a:tbl>
          </a:graphicData>
        </a:graphic>
      </p:graphicFrame>
      <p:graphicFrame>
        <p:nvGraphicFramePr>
          <p:cNvPr id="46" name="Table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4784409"/>
              </p:ext>
            </p:extLst>
          </p:nvPr>
        </p:nvGraphicFramePr>
        <p:xfrm>
          <a:off x="5844132" y="422585"/>
          <a:ext cx="2097597" cy="929846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097597">
                  <a:extLst>
                    <a:ext uri="{9D8B030D-6E8A-4147-A177-3AD203B41FA5}">
                      <a16:colId xmlns:a16="http://schemas.microsoft.com/office/drawing/2014/main" val="2757710440"/>
                    </a:ext>
                  </a:extLst>
                </a:gridCol>
              </a:tblGrid>
              <a:tr h="209904">
                <a:tc>
                  <a:txBody>
                    <a:bodyPr/>
                    <a:lstStyle/>
                    <a:p>
                      <a:pPr algn="ctr"/>
                      <a:r>
                        <a:rPr lang="en-GB" sz="800" b="1" dirty="0"/>
                        <a:t>Formation of</a:t>
                      </a:r>
                      <a:r>
                        <a:rPr lang="en-GB" sz="800" b="1" baseline="0" dirty="0"/>
                        <a:t> Floodplains and levees</a:t>
                      </a:r>
                      <a:endParaRPr lang="en-GB" sz="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2839647"/>
                  </a:ext>
                </a:extLst>
              </a:tr>
              <a:tr h="404815">
                <a:tc>
                  <a:txBody>
                    <a:bodyPr/>
                    <a:lstStyle/>
                    <a:p>
                      <a:pPr algn="ctr"/>
                      <a:r>
                        <a:rPr lang="en-GB" sz="700" b="1" dirty="0"/>
                        <a:t>When a river floods, fine silt/alluvium</a:t>
                      </a:r>
                      <a:r>
                        <a:rPr lang="en-GB" sz="700" b="1" baseline="0" dirty="0"/>
                        <a:t> is deposited on the valley floor. Closer to the river’s banks, the heavier materials build up to form natural levees. </a:t>
                      </a:r>
                      <a:endParaRPr lang="en-GB" sz="7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9059813"/>
                  </a:ext>
                </a:extLst>
              </a:tr>
              <a:tr h="305006">
                <a:tc>
                  <a:txBody>
                    <a:bodyPr/>
                    <a:lstStyle/>
                    <a:p>
                      <a:pPr marL="285750" indent="-285750">
                        <a:buFontTx/>
                        <a:buBlip>
                          <a:blip r:embed="rId2"/>
                        </a:buBlip>
                      </a:pPr>
                      <a:r>
                        <a:rPr lang="en-GB" sz="700" dirty="0"/>
                        <a:t>Nutrient</a:t>
                      </a:r>
                      <a:r>
                        <a:rPr lang="en-GB" sz="700" baseline="0" dirty="0"/>
                        <a:t> rich soil makes it ideal for farming. </a:t>
                      </a:r>
                    </a:p>
                    <a:p>
                      <a:pPr marL="285750" indent="-285750">
                        <a:buFontTx/>
                        <a:buBlip>
                          <a:blip r:embed="rId2"/>
                        </a:buBlip>
                      </a:pPr>
                      <a:r>
                        <a:rPr lang="en-GB" sz="700" baseline="0" dirty="0"/>
                        <a:t>Flat land for building houses. </a:t>
                      </a:r>
                      <a:endParaRPr lang="en-GB" sz="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435929"/>
                  </a:ext>
                </a:extLst>
              </a:tr>
            </a:tbl>
          </a:graphicData>
        </a:graphic>
      </p:graphicFrame>
      <p:pic>
        <p:nvPicPr>
          <p:cNvPr id="47" name="Picture 46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64" r="8774"/>
          <a:stretch/>
        </p:blipFill>
        <p:spPr>
          <a:xfrm>
            <a:off x="7994355" y="474855"/>
            <a:ext cx="1897981" cy="877576"/>
          </a:xfrm>
          <a:prstGeom prst="rect">
            <a:avLst/>
          </a:prstGeom>
        </p:spPr>
      </p:pic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DC882493-EC53-4708-B27E-869136F552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8514197"/>
              </p:ext>
            </p:extLst>
          </p:nvPr>
        </p:nvGraphicFramePr>
        <p:xfrm>
          <a:off x="5838332" y="2602281"/>
          <a:ext cx="4046764" cy="196390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023382">
                  <a:extLst>
                    <a:ext uri="{9D8B030D-6E8A-4147-A177-3AD203B41FA5}">
                      <a16:colId xmlns:a16="http://schemas.microsoft.com/office/drawing/2014/main" val="3249148915"/>
                    </a:ext>
                  </a:extLst>
                </a:gridCol>
                <a:gridCol w="2023382">
                  <a:extLst>
                    <a:ext uri="{9D8B030D-6E8A-4147-A177-3AD203B41FA5}">
                      <a16:colId xmlns:a16="http://schemas.microsoft.com/office/drawing/2014/main" val="1509545877"/>
                    </a:ext>
                  </a:extLst>
                </a:gridCol>
              </a:tblGrid>
              <a:tr h="221732">
                <a:tc gridSpan="2">
                  <a:txBody>
                    <a:bodyPr/>
                    <a:lstStyle/>
                    <a:p>
                      <a:pPr algn="ctr"/>
                      <a:r>
                        <a:rPr lang="en-GB" sz="800" dirty="0"/>
                        <a:t>Hydrographs and River Discharge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8868481"/>
                  </a:ext>
                </a:extLst>
              </a:tr>
              <a:tr h="348435">
                <a:tc gridSpan="2">
                  <a:txBody>
                    <a:bodyPr/>
                    <a:lstStyle/>
                    <a:p>
                      <a:pPr algn="ctr"/>
                      <a:r>
                        <a:rPr lang="en-GB" sz="800" b="1" dirty="0"/>
                        <a:t>River discharge is the volume of water that flows in a river. Hydrographs who discharge at a certain point in a river changes over time in relation to rainfall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9473126"/>
                  </a:ext>
                </a:extLst>
              </a:tr>
              <a:tr h="348435">
                <a:tc>
                  <a:txBody>
                    <a:bodyPr/>
                    <a:lstStyle/>
                    <a:p>
                      <a:r>
                        <a:rPr lang="en-GB" sz="800" dirty="0"/>
                        <a:t>1. </a:t>
                      </a:r>
                      <a:r>
                        <a:rPr lang="en-GB" sz="800" b="1" dirty="0"/>
                        <a:t>Peak discharge </a:t>
                      </a:r>
                      <a:r>
                        <a:rPr lang="en-GB" sz="800" dirty="0"/>
                        <a:t>is the discharge in a period of time.</a:t>
                      </a: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endParaRPr lang="en-GB" sz="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407890"/>
                  </a:ext>
                </a:extLst>
              </a:tr>
              <a:tr h="348435">
                <a:tc>
                  <a:txBody>
                    <a:bodyPr/>
                    <a:lstStyle/>
                    <a:p>
                      <a:r>
                        <a:rPr lang="en-GB" sz="800" dirty="0"/>
                        <a:t>2. </a:t>
                      </a:r>
                      <a:r>
                        <a:rPr lang="en-GB" sz="800" b="1" dirty="0"/>
                        <a:t>Lag time </a:t>
                      </a:r>
                      <a:r>
                        <a:rPr lang="en-GB" sz="800" dirty="0"/>
                        <a:t>is the delay between peak rainfall and peak discharge. 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4284207"/>
                  </a:ext>
                </a:extLst>
              </a:tr>
              <a:tr h="348435">
                <a:tc>
                  <a:txBody>
                    <a:bodyPr/>
                    <a:lstStyle/>
                    <a:p>
                      <a:r>
                        <a:rPr lang="en-GB" sz="800" dirty="0"/>
                        <a:t>3. </a:t>
                      </a:r>
                      <a:r>
                        <a:rPr lang="en-GB" sz="800" b="1" dirty="0"/>
                        <a:t>Rising limb </a:t>
                      </a:r>
                      <a:r>
                        <a:rPr lang="en-GB" sz="800" dirty="0"/>
                        <a:t>is the increase in river discharge. 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8619224"/>
                  </a:ext>
                </a:extLst>
              </a:tr>
              <a:tr h="348435">
                <a:tc>
                  <a:txBody>
                    <a:bodyPr/>
                    <a:lstStyle/>
                    <a:p>
                      <a:r>
                        <a:rPr lang="en-GB" sz="800" dirty="0"/>
                        <a:t>4. </a:t>
                      </a:r>
                      <a:r>
                        <a:rPr lang="en-GB" sz="800" b="1" dirty="0"/>
                        <a:t>Falling limb </a:t>
                      </a:r>
                      <a:r>
                        <a:rPr lang="en-GB" sz="800" dirty="0"/>
                        <a:t>is the decrease in river discharge to normal level.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9933277"/>
                  </a:ext>
                </a:extLst>
              </a:tr>
            </a:tbl>
          </a:graphicData>
        </a:graphic>
      </p:graphicFrame>
      <p:pic>
        <p:nvPicPr>
          <p:cNvPr id="19" name="Picture 18">
            <a:extLst>
              <a:ext uri="{FF2B5EF4-FFF2-40B4-BE49-F238E27FC236}">
                <a16:creationId xmlns:a16="http://schemas.microsoft.com/office/drawing/2014/main" id="{E84B03A3-A770-4727-A506-CB220ED804DA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297" y="3255486"/>
            <a:ext cx="2008648" cy="1310702"/>
          </a:xfrm>
          <a:prstGeom prst="rect">
            <a:avLst/>
          </a:prstGeom>
        </p:spPr>
      </p:pic>
      <p:graphicFrame>
        <p:nvGraphicFramePr>
          <p:cNvPr id="45" name="Table 44">
            <a:extLst>
              <a:ext uri="{FF2B5EF4-FFF2-40B4-BE49-F238E27FC236}">
                <a16:creationId xmlns:a16="http://schemas.microsoft.com/office/drawing/2014/main" id="{035E8F75-9510-49CE-9642-240B830AA5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9711337"/>
              </p:ext>
            </p:extLst>
          </p:nvPr>
        </p:nvGraphicFramePr>
        <p:xfrm>
          <a:off x="2750558" y="20046"/>
          <a:ext cx="3054614" cy="12039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844183">
                  <a:extLst>
                    <a:ext uri="{9D8B030D-6E8A-4147-A177-3AD203B41FA5}">
                      <a16:colId xmlns:a16="http://schemas.microsoft.com/office/drawing/2014/main" val="1714131732"/>
                    </a:ext>
                  </a:extLst>
                </a:gridCol>
                <a:gridCol w="2210431">
                  <a:extLst>
                    <a:ext uri="{9D8B030D-6E8A-4147-A177-3AD203B41FA5}">
                      <a16:colId xmlns:a16="http://schemas.microsoft.com/office/drawing/2014/main" val="407887806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/>
                      <a:r>
                        <a:rPr lang="en-GB" sz="800" dirty="0"/>
                        <a:t>Water Cycle Key Terms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4187876"/>
                  </a:ext>
                </a:extLst>
              </a:tr>
              <a:tr h="158363">
                <a:tc>
                  <a:txBody>
                    <a:bodyPr/>
                    <a:lstStyle/>
                    <a:p>
                      <a:r>
                        <a:rPr lang="en-GB" sz="700" b="1" dirty="0"/>
                        <a:t>Precipitation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700" dirty="0"/>
                        <a:t>Moisture falling from clouds as rain, snow or hail.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55259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700" b="1" dirty="0"/>
                        <a:t>Interception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700" dirty="0"/>
                        <a:t>Vegetation prevents water reaching the ground.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6137780"/>
                  </a:ext>
                </a:extLst>
              </a:tr>
              <a:tr h="158363">
                <a:tc>
                  <a:txBody>
                    <a:bodyPr/>
                    <a:lstStyle/>
                    <a:p>
                      <a:r>
                        <a:rPr lang="en-GB" sz="700" b="1" dirty="0"/>
                        <a:t>Surface Runoff 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700" dirty="0"/>
                        <a:t>Water flowing over the surface of the land into rivers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695649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700" b="1" dirty="0"/>
                        <a:t>Infiltration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700" dirty="0"/>
                        <a:t>Water absorbed into the soil from the ground.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631863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700" b="1" dirty="0"/>
                        <a:t>Transpiration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700" dirty="0"/>
                        <a:t>Water lost through leaves of plants.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065481"/>
                  </a:ext>
                </a:extLst>
              </a:tr>
            </a:tbl>
          </a:graphicData>
        </a:graphic>
      </p:graphicFrame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2768EF06-DF38-4CF2-88BB-261C385386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7332614"/>
              </p:ext>
            </p:extLst>
          </p:nvPr>
        </p:nvGraphicFramePr>
        <p:xfrm>
          <a:off x="2758147" y="1194918"/>
          <a:ext cx="3047026" cy="11277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523513">
                  <a:extLst>
                    <a:ext uri="{9D8B030D-6E8A-4147-A177-3AD203B41FA5}">
                      <a16:colId xmlns:a16="http://schemas.microsoft.com/office/drawing/2014/main" val="1792463561"/>
                    </a:ext>
                  </a:extLst>
                </a:gridCol>
                <a:gridCol w="1523513">
                  <a:extLst>
                    <a:ext uri="{9D8B030D-6E8A-4147-A177-3AD203B41FA5}">
                      <a16:colId xmlns:a16="http://schemas.microsoft.com/office/drawing/2014/main" val="2081444353"/>
                    </a:ext>
                  </a:extLst>
                </a:gridCol>
              </a:tblGrid>
              <a:tr h="131164">
                <a:tc gridSpan="2">
                  <a:txBody>
                    <a:bodyPr/>
                    <a:lstStyle/>
                    <a:p>
                      <a:pPr algn="ctr"/>
                      <a:r>
                        <a:rPr lang="en-GB" sz="700" dirty="0"/>
                        <a:t>Physical and Human Causes of Flooding.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5298206"/>
                  </a:ext>
                </a:extLst>
              </a:tr>
              <a:tr h="343044">
                <a:tc>
                  <a:txBody>
                    <a:bodyPr/>
                    <a:lstStyle/>
                    <a:p>
                      <a:r>
                        <a:rPr lang="en-GB" sz="700" b="1" i="1" dirty="0"/>
                        <a:t>Physical: </a:t>
                      </a:r>
                      <a:r>
                        <a:rPr lang="en-GB" sz="700" b="1" dirty="0"/>
                        <a:t>Prolong &amp; heavy rainfall</a:t>
                      </a:r>
                    </a:p>
                    <a:p>
                      <a:r>
                        <a:rPr lang="en-GB" sz="700" dirty="0"/>
                        <a:t>Long periods of rain causes soil to become saturated leading runoff.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700" b="1" i="1" dirty="0"/>
                        <a:t>Physical: </a:t>
                      </a:r>
                      <a:r>
                        <a:rPr lang="en-GB" sz="700" b="1" dirty="0"/>
                        <a:t>Geology</a:t>
                      </a:r>
                    </a:p>
                    <a:p>
                      <a:r>
                        <a:rPr lang="en-GB" sz="700" dirty="0"/>
                        <a:t>Impermeable rocks causes surface runoff to increase river discharge.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290141"/>
                  </a:ext>
                </a:extLst>
              </a:tr>
              <a:tr h="343044">
                <a:tc>
                  <a:txBody>
                    <a:bodyPr/>
                    <a:lstStyle/>
                    <a:p>
                      <a:r>
                        <a:rPr lang="en-GB" sz="700" b="1" i="1" dirty="0"/>
                        <a:t>Physical: </a:t>
                      </a:r>
                      <a:r>
                        <a:rPr lang="en-GB" sz="700" b="1" dirty="0"/>
                        <a:t>Relief </a:t>
                      </a:r>
                    </a:p>
                    <a:p>
                      <a:r>
                        <a:rPr lang="en-GB" sz="700" dirty="0"/>
                        <a:t>Steep-sided valleys channels water to flow quickly into rivers causing greater discharge.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700" b="1" i="1" dirty="0"/>
                        <a:t>Human: </a:t>
                      </a:r>
                      <a:r>
                        <a:rPr lang="en-GB" sz="700" b="1" dirty="0"/>
                        <a:t>Land Use </a:t>
                      </a:r>
                    </a:p>
                    <a:p>
                      <a:r>
                        <a:rPr lang="en-GB" sz="700" dirty="0"/>
                        <a:t>Tarmac and concrete are impermeable. This prevents infiltration &amp; causes surface runoff.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8720990"/>
                  </a:ext>
                </a:extLst>
              </a:tr>
            </a:tbl>
          </a:graphicData>
        </a:graphic>
      </p:graphicFrame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7574344"/>
              </p:ext>
            </p:extLst>
          </p:nvPr>
        </p:nvGraphicFramePr>
        <p:xfrm>
          <a:off x="2750557" y="6199124"/>
          <a:ext cx="7128387" cy="7010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376129">
                  <a:extLst>
                    <a:ext uri="{9D8B030D-6E8A-4147-A177-3AD203B41FA5}">
                      <a16:colId xmlns:a16="http://schemas.microsoft.com/office/drawing/2014/main" val="3198919670"/>
                    </a:ext>
                  </a:extLst>
                </a:gridCol>
                <a:gridCol w="2255189">
                  <a:extLst>
                    <a:ext uri="{9D8B030D-6E8A-4147-A177-3AD203B41FA5}">
                      <a16:colId xmlns:a16="http://schemas.microsoft.com/office/drawing/2014/main" val="1720282953"/>
                    </a:ext>
                  </a:extLst>
                </a:gridCol>
                <a:gridCol w="2497069">
                  <a:extLst>
                    <a:ext uri="{9D8B030D-6E8A-4147-A177-3AD203B41FA5}">
                      <a16:colId xmlns:a16="http://schemas.microsoft.com/office/drawing/2014/main" val="3262300451"/>
                    </a:ext>
                  </a:extLst>
                </a:gridCol>
              </a:tblGrid>
              <a:tr h="194518">
                <a:tc>
                  <a:txBody>
                    <a:bodyPr/>
                    <a:lstStyle/>
                    <a:p>
                      <a:pPr algn="ctr"/>
                      <a:r>
                        <a:rPr lang="en-GB" sz="800" b="0" dirty="0"/>
                        <a:t>Case Study - </a:t>
                      </a:r>
                      <a:r>
                        <a:rPr lang="en-GB" sz="800" b="0" dirty="0" err="1"/>
                        <a:t>Boscastle</a:t>
                      </a:r>
                      <a:r>
                        <a:rPr lang="en-GB" sz="800" b="0" dirty="0"/>
                        <a:t> flood August 16</a:t>
                      </a:r>
                      <a:r>
                        <a:rPr lang="en-GB" sz="800" b="0" baseline="30000" dirty="0"/>
                        <a:t>th</a:t>
                      </a:r>
                      <a:r>
                        <a:rPr lang="en-GB" sz="800" b="0" baseline="0" dirty="0"/>
                        <a:t> </a:t>
                      </a:r>
                      <a:r>
                        <a:rPr lang="en-GB" sz="800" b="0" dirty="0"/>
                        <a:t>2004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GB" sz="8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Causes of flood </a:t>
                      </a:r>
                      <a:r>
                        <a:rPr lang="en-GB" sz="800" b="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- 5 hours of heavy rain (3 inches in 1 hour), Impermeable rock, steep valley sides, thin soils limit vegetation. Buildings narrowing river channel. Narrow bridges trapped debris.</a:t>
                      </a:r>
                    </a:p>
                    <a:p>
                      <a:pPr algn="ctr"/>
                      <a:r>
                        <a:rPr lang="en-GB" sz="8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Effects of flood </a:t>
                      </a:r>
                      <a:r>
                        <a:rPr lang="en-GB" sz="800" b="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 100 homes  and 25 businesses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GB" sz="800" b="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damaged. 75 cars and 8 boats washed away. 150 people had to be rescued. Damage cost £15 million.</a:t>
                      </a:r>
                    </a:p>
                    <a:p>
                      <a:pPr algn="ctr"/>
                      <a:r>
                        <a:rPr lang="en-GB" sz="800" b="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Responses to flood - Scheme cost £4.6 million. Beds of rivers lowered and channels widened. Bridges widened. Car park raised. Trees removed from near river.</a:t>
                      </a:r>
                      <a:endParaRPr lang="en-GB" sz="800" b="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1665795"/>
                  </a:ext>
                </a:extLst>
              </a:tr>
              <a:tr h="416941">
                <a:tc>
                  <a:txBody>
                    <a:bodyPr/>
                    <a:lstStyle/>
                    <a:p>
                      <a:pPr algn="ctr"/>
                      <a:r>
                        <a:rPr lang="en-GB" sz="800" b="0" dirty="0" err="1"/>
                        <a:t>Boscastle</a:t>
                      </a:r>
                      <a:r>
                        <a:rPr lang="en-GB" sz="800" b="0" dirty="0"/>
                        <a:t> is a small village in Cornwall. It has a permanent population of</a:t>
                      </a:r>
                      <a:r>
                        <a:rPr lang="en-GB" sz="800" b="0" baseline="0" dirty="0"/>
                        <a:t> under 1000. 90% of jobs in the village are linked to tourism.</a:t>
                      </a:r>
                      <a:endParaRPr lang="en-GB" sz="800" b="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GB" sz="800" b="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GB" sz="800" b="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9489368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FDC0F5A-3616-4D52-8234-211F9D1AF660}"/>
              </a:ext>
            </a:extLst>
          </p:cNvPr>
          <p:cNvSpPr txBox="1"/>
          <p:nvPr/>
        </p:nvSpPr>
        <p:spPr>
          <a:xfrm>
            <a:off x="218114" y="4202884"/>
            <a:ext cx="182041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Don’t forget to look at the case study booklet – North Wales Coastline</a:t>
            </a:r>
          </a:p>
        </p:txBody>
      </p:sp>
    </p:spTree>
    <p:extLst>
      <p:ext uri="{BB962C8B-B14F-4D97-AF65-F5344CB8AC3E}">
        <p14:creationId xmlns:p14="http://schemas.microsoft.com/office/powerpoint/2010/main" val="31616476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3686</TotalTime>
  <Words>1688</Words>
  <Application>Microsoft Office PowerPoint</Application>
  <PresentationFormat>A4 Paper (210x297 mm)</PresentationFormat>
  <Paragraphs>209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Benjamin Newbury</dc:creator>
  <cp:lastModifiedBy>J. Riley</cp:lastModifiedBy>
  <cp:revision>80</cp:revision>
  <cp:lastPrinted>2017-09-17T14:10:12Z</cp:lastPrinted>
  <dcterms:created xsi:type="dcterms:W3CDTF">2016-08-28T19:28:19Z</dcterms:created>
  <dcterms:modified xsi:type="dcterms:W3CDTF">2024-03-04T09:42:17Z</dcterms:modified>
</cp:coreProperties>
</file>